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26" r:id="rId35"/>
    <p:sldId id="313" r:id="rId36"/>
    <p:sldId id="314" r:id="rId37"/>
    <p:sldId id="315" r:id="rId38"/>
    <p:sldId id="316" r:id="rId39"/>
    <p:sldId id="327" r:id="rId40"/>
    <p:sldId id="328" r:id="rId41"/>
    <p:sldId id="317" r:id="rId42"/>
    <p:sldId id="318" r:id="rId43"/>
    <p:sldId id="31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8"/>
    <p:restoredTop sz="94737"/>
  </p:normalViewPr>
  <p:slideViewPr>
    <p:cSldViewPr snapToGrid="0" snapToObjects="1">
      <p:cViewPr varScale="1">
        <p:scale>
          <a:sx n="116" d="100"/>
          <a:sy n="116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151C4-1AA4-2C44-B1D1-BEBF2ADAF641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7EFA-8C8A-D249-91ED-BB228A649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2871C3-AE67-6444-90FC-441E2B7D791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0592EF-BF7D-D245-9376-1468D2942C44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288D0EF-4D78-6043-A3FC-489127D1B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/>
              <a:stretch/>
            </p:blipFill>
            <p:spPr>
              <a:xfrm>
                <a:off x="1150569" y="0"/>
                <a:ext cx="7993431" cy="685800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E80EBF-23ED-564A-B9B1-FAE7C8A52CFE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0E94F0-0675-CD4B-9BBE-7F0821697720}"/>
                </a:ext>
              </a:extLst>
            </p:cNvPr>
            <p:cNvSpPr/>
            <p:nvPr/>
          </p:nvSpPr>
          <p:spPr>
            <a:xfrm>
              <a:off x="671513" y="55292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A35349-2FAF-C043-BAE1-603D86A947AE}"/>
              </a:ext>
            </a:extLst>
          </p:cNvPr>
          <p:cNvSpPr txBox="1"/>
          <p:nvPr/>
        </p:nvSpPr>
        <p:spPr>
          <a:xfrm>
            <a:off x="3736607" y="5570399"/>
            <a:ext cx="540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Presentado por: E. </a:t>
            </a:r>
            <a:r>
              <a:rPr lang="es-ES_tradnl" sz="2800" dirty="0" err="1"/>
              <a:t>LeBron</a:t>
            </a:r>
            <a:r>
              <a:rPr lang="es-ES_tradnl" sz="2800"/>
              <a:t> Fairbanks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50986-C6FF-3A44-BB88-1529AA1D4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9"/>
          <a:stretch/>
        </p:blipFill>
        <p:spPr>
          <a:xfrm>
            <a:off x="289534" y="5682635"/>
            <a:ext cx="1985963" cy="298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4F72B-4B40-E341-8904-81578A57B59C}"/>
              </a:ext>
            </a:extLst>
          </p:cNvPr>
          <p:cNvSpPr txBox="1"/>
          <p:nvPr/>
        </p:nvSpPr>
        <p:spPr>
          <a:xfrm>
            <a:off x="3843338" y="5006043"/>
            <a:ext cx="530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>
                <a:solidFill>
                  <a:srgbClr val="C00000"/>
                </a:solidFill>
              </a:rPr>
              <a:t>NUTRIENDO CONFIANZA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F8F2D9-13F5-7949-B4E0-5FC681876082}"/>
              </a:ext>
            </a:extLst>
          </p:cNvPr>
          <p:cNvSpPr/>
          <p:nvPr/>
        </p:nvSpPr>
        <p:spPr>
          <a:xfrm>
            <a:off x="671513" y="4153309"/>
            <a:ext cx="1132284" cy="11758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/>
              <a:t>2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4891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81AC7-7A51-2747-B828-A232DED4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108" y="1910991"/>
            <a:ext cx="5321300" cy="4140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C46290-9E36-5E49-8466-53CE80CD3FBC}"/>
              </a:ext>
            </a:extLst>
          </p:cNvPr>
          <p:cNvSpPr/>
          <p:nvPr/>
        </p:nvSpPr>
        <p:spPr>
          <a:xfrm>
            <a:off x="1017642" y="587398"/>
            <a:ext cx="72122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3000" b="1">
                <a:latin typeface="Arial" panose="020B0604020202020204" pitchFamily="34" charset="0"/>
                <a:cs typeface="Arial" panose="020B0604020202020204" pitchFamily="34" charset="0"/>
              </a:rPr>
              <a:t>¿TE OLVIDASTE DE LAS PERSONAS?</a:t>
            </a:r>
            <a:endParaRPr lang="en-PH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42FB2-3E10-D74E-AB6E-A4CFE8E96F47}"/>
              </a:ext>
            </a:extLst>
          </p:cNvPr>
          <p:cNvSpPr/>
          <p:nvPr/>
        </p:nvSpPr>
        <p:spPr>
          <a:xfrm>
            <a:off x="1187082" y="4239490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REALIDAD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0F6B69-FFEB-FB42-BE0E-9AAA189CEA60}"/>
              </a:ext>
            </a:extLst>
          </p:cNvPr>
          <p:cNvSpPr/>
          <p:nvPr/>
        </p:nvSpPr>
        <p:spPr>
          <a:xfrm>
            <a:off x="5697244" y="2493817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VISIÓN </a:t>
            </a:r>
          </a:p>
        </p:txBody>
      </p:sp>
    </p:spTree>
    <p:extLst>
      <p:ext uri="{BB962C8B-B14F-4D97-AF65-F5344CB8AC3E}">
        <p14:creationId xmlns:p14="http://schemas.microsoft.com/office/powerpoint/2010/main" val="51144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20373-0EA8-1940-9456-C7AC7C20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105"/>
            <a:ext cx="9144000" cy="4292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DC775B-AFC1-0042-A41F-5446AC40CE35}"/>
              </a:ext>
            </a:extLst>
          </p:cNvPr>
          <p:cNvSpPr/>
          <p:nvPr/>
        </p:nvSpPr>
        <p:spPr>
          <a:xfrm>
            <a:off x="3355675" y="1632234"/>
            <a:ext cx="5684807" cy="36625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“Liderar por cambio no es lo mismo que ejercer el poder.”</a:t>
            </a:r>
            <a:endParaRPr lang="en-PH" sz="48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4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George McGregor Burns </a:t>
            </a:r>
            <a:endParaRPr lang="en-PH" sz="44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3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43484-8653-CA41-8475-6A48352A6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BB201A-07BD-CA42-AE79-8E6773F5F432}"/>
              </a:ext>
            </a:extLst>
          </p:cNvPr>
          <p:cNvSpPr/>
          <p:nvPr/>
        </p:nvSpPr>
        <p:spPr>
          <a:xfrm>
            <a:off x="676656" y="1222171"/>
            <a:ext cx="790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600" b="1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¡LIDERAZGO EN COMUNIDADES DE FE… LA TRANSFERENCIA DE VISIÓN!</a:t>
            </a:r>
            <a:endParaRPr lang="en-PH" sz="3600" b="1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4C0733-F579-384B-A4A2-2D5F195A3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FA0E3B-6B0E-4C47-8041-058EAB82371D}"/>
              </a:ext>
            </a:extLst>
          </p:cNvPr>
          <p:cNvSpPr/>
          <p:nvPr/>
        </p:nvSpPr>
        <p:spPr>
          <a:xfrm>
            <a:off x="311150" y="616635"/>
            <a:ext cx="85217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>
                <a:latin typeface="BookAntiqua"/>
              </a:rPr>
              <a:t>La gente buena y piadosa difiere y a veces incluso choca con el </a:t>
            </a:r>
            <a:r>
              <a:rPr lang="es-ES_tradnl" sz="3200" b="1" err="1">
                <a:latin typeface="BookAntiqua"/>
              </a:rPr>
              <a:t>líderes</a:t>
            </a:r>
            <a:r>
              <a:rPr lang="es-ES_tradnl" sz="3200" b="1">
                <a:latin typeface="BookAntiqua"/>
              </a:rPr>
              <a:t> en asuntos de MISIONES, TRADICIONES, VISIONES, VALORES, PRIORIDADES Y PROGRAMAS </a:t>
            </a:r>
            <a:endParaRPr lang="es-ES_tradnl" sz="3200" b="1"/>
          </a:p>
        </p:txBody>
      </p:sp>
    </p:spTree>
    <p:extLst>
      <p:ext uri="{BB962C8B-B14F-4D97-AF65-F5344CB8AC3E}">
        <p14:creationId xmlns:p14="http://schemas.microsoft.com/office/powerpoint/2010/main" val="411979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19F8EC-7F23-9B45-A06C-95CA69CF5E4E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874305"/>
              <a:ext cx="71723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399760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699697-02F1-9542-9A0B-A76E788873C2}"/>
              </a:ext>
            </a:extLst>
          </p:cNvPr>
          <p:cNvGrpSpPr/>
          <p:nvPr/>
        </p:nvGrpSpPr>
        <p:grpSpPr>
          <a:xfrm>
            <a:off x="1739900" y="584200"/>
            <a:ext cx="5664200" cy="2057400"/>
            <a:chOff x="1739900" y="584200"/>
            <a:chExt cx="5664200" cy="20574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FDB585A-3F80-6F4C-B166-BFC50E4A6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A10BA1-439C-AE40-9B03-8482CB9E2C20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55FEC7E-534D-F444-9D97-5F19EDF0ADAF}"/>
              </a:ext>
            </a:extLst>
          </p:cNvPr>
          <p:cNvSpPr/>
          <p:nvPr/>
        </p:nvSpPr>
        <p:spPr>
          <a:xfrm>
            <a:off x="1228725" y="2967335"/>
            <a:ext cx="6810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s-ES" sz="3200" b="1">
                <a:solidFill>
                  <a:srgbClr val="2121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¿Cómo DIRIGIMOS decisivamente y fielmente cuando surgen tensiones sobre cambio y transiciones?</a:t>
            </a:r>
            <a:endParaRPr lang="en-PH" sz="44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2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AB07C5-3BB9-0740-8FC2-2F6C71FB5655}"/>
              </a:ext>
            </a:extLst>
          </p:cNvPr>
          <p:cNvSpPr/>
          <p:nvPr/>
        </p:nvSpPr>
        <p:spPr>
          <a:xfrm>
            <a:off x="1924050" y="622985"/>
            <a:ext cx="529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2400" b="1">
                <a:latin typeface="TimesNewRomanPS"/>
              </a:rPr>
              <a:t>VIDA Y ETAPAS DE LA IGLESIA</a:t>
            </a:r>
            <a:endParaRPr lang="en-PH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35B0BC-BF01-E04C-9B39-E62EC6D9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09700"/>
            <a:ext cx="7905751" cy="4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7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6C9A3-FF03-784C-8660-C61008684E32}"/>
              </a:ext>
            </a:extLst>
          </p:cNvPr>
          <p:cNvSpPr/>
          <p:nvPr/>
        </p:nvSpPr>
        <p:spPr>
          <a:xfrm>
            <a:off x="1880393" y="866728"/>
            <a:ext cx="6667500" cy="512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s-ES" sz="3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cambio es inevitable. Los problemas se presentan en las </a:t>
            </a:r>
            <a:r>
              <a:rPr lang="es-ES" sz="3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TRANSICIONES</a:t>
            </a:r>
            <a:r>
              <a:rPr lang="es-ES" sz="3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Queremos y deseamos que la transiciones sean </a:t>
            </a:r>
            <a:r>
              <a:rPr lang="es-ES" sz="32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transformativas</a:t>
            </a:r>
            <a:r>
              <a:rPr lang="es-ES" sz="32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 destructivas.</a:t>
            </a:r>
            <a:endParaRPr lang="en-PH" sz="2000" b="1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9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PH" sz="12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B1ABB6-3CB9-8E41-99C7-49D478D650F9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85F87E-FF42-0940-B782-8B1944D93FE5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6A5CD2F-3BBD-C542-A589-2898835AE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54E563E-7ED5-684F-ABF2-968E3C7A164B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307275-A136-5841-80B6-C58C85C1FDFC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767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F7A065-0F01-7A4A-87DD-75B9ECA32D35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1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421B5-6070-B043-8DBC-BA9A70AA0237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8584A05-5EA3-8746-BCD7-9771E015163D}"/>
              </a:ext>
            </a:extLst>
          </p:cNvPr>
          <p:cNvSpPr/>
          <p:nvPr/>
        </p:nvSpPr>
        <p:spPr>
          <a:xfrm>
            <a:off x="1586664" y="1159059"/>
            <a:ext cx="5884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800" b="1">
                <a:solidFill>
                  <a:srgbClr val="C00000"/>
                </a:solidFill>
                <a:latin typeface="BookAntiqua"/>
              </a:rPr>
              <a:t>“HABLE CON GRACIA” </a:t>
            </a:r>
            <a:endParaRPr lang="es-ES_tradnl" sz="480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B373F-09BB-3E44-A32C-F74F9658F31A}"/>
              </a:ext>
            </a:extLst>
          </p:cNvPr>
          <p:cNvSpPr/>
          <p:nvPr/>
        </p:nvSpPr>
        <p:spPr>
          <a:xfrm>
            <a:off x="174042" y="2070728"/>
            <a:ext cx="87959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 EFESIOS 4:29 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“Cuidado con las palabras que dice”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Las palabras tienen el poder de bendecirlos o de destruirlos </a:t>
            </a:r>
          </a:p>
          <a:p>
            <a:pPr algn="ctr"/>
            <a:endParaRPr lang="en-PH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A98CF-E603-B94C-A864-BCA3300DDCBD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E11E5A-B09B-AB4D-984A-C1A0C46CB83A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449BEB-4164-7444-8FF3-B5B95ADEA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D2608B-4B97-AC4B-B7B9-7A2C6C5FA3BD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F7F978-BF74-034C-B682-3A4480B684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722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041966-563E-4D45-9A0D-08A90C92C938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407168-28B1-1947-84E4-1397F39B1126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D3E4863-5D84-544C-9D9C-6864A4419C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E289E9-68A2-5F41-9720-850B635147C0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538F4D-5414-0D44-B7BE-2CFDBCF3CE51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399BF04-5293-2B4D-A6EE-9794E40E4485}"/>
              </a:ext>
            </a:extLst>
          </p:cNvPr>
          <p:cNvSpPr/>
          <p:nvPr/>
        </p:nvSpPr>
        <p:spPr>
          <a:xfrm>
            <a:off x="2075231" y="843131"/>
            <a:ext cx="6711157" cy="517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Como líderes, nuestras palabras pueden: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Animar o desanimar,</a:t>
            </a: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Levantarlos o hacerlos caer,</a:t>
            </a: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3200" b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Hablar positiva o negativamente</a:t>
            </a:r>
            <a:endParaRPr lang="en-PH" sz="3200" b="1"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30F59A-6124-1E49-8D24-E7722B1C65B2}"/>
              </a:ext>
            </a:extLst>
          </p:cNvPr>
          <p:cNvSpPr/>
          <p:nvPr/>
        </p:nvSpPr>
        <p:spPr>
          <a:xfrm>
            <a:off x="334370" y="2691121"/>
            <a:ext cx="8475259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Con frecuencia me pregunto, ¿</a:t>
            </a:r>
            <a:r>
              <a:rPr lang="es-ES_tradnl" sz="32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Cómo</a:t>
            </a:r>
            <a:r>
              <a:rPr lang="es-ES_tradnl" sz="3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se sienten las personas </a:t>
            </a:r>
            <a:r>
              <a:rPr lang="es-ES_tradnl" sz="32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después</a:t>
            </a:r>
            <a:r>
              <a:rPr lang="es-ES_tradnl" sz="32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de estar conmigo?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</a:t>
            </a:r>
            <a:r>
              <a:rPr lang="es-ES_tradnl" sz="24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Más</a:t>
            </a: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fuertes o </a:t>
            </a:r>
            <a:r>
              <a:rPr lang="es-ES_tradnl" sz="24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más</a:t>
            </a: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s-ES_tradnl" sz="2400" b="1" dirty="0" err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débiles</a:t>
            </a: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¿Con confianza o con miedo?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¿Entendidos o malentendidos? </a:t>
            </a:r>
          </a:p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¿Bendecidos o “destruidos”?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4E5BE7-2D1C-EA48-AD04-3D90147014BB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7C6F40-ACF5-2A41-A12B-5CE213FEC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F29E66-6955-554A-9A3D-19313CF514F4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06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B6995-EB79-6041-B6BF-6615E5B34F82}"/>
              </a:ext>
            </a:extLst>
          </p:cNvPr>
          <p:cNvSpPr/>
          <p:nvPr/>
        </p:nvSpPr>
        <p:spPr>
          <a:xfrm>
            <a:off x="2921980" y="2385593"/>
            <a:ext cx="5485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PH" b="1">
              <a:latin typeface="BookAntiqua"/>
            </a:endParaRPr>
          </a:p>
          <a:p>
            <a:r>
              <a:rPr lang="es-ES_tradnl" sz="2400" b="1">
                <a:latin typeface="Arial" panose="020B0604020202020204" pitchFamily="34" charset="0"/>
                <a:cs typeface="Arial" panose="020B0604020202020204" pitchFamily="34" charset="0"/>
              </a:rPr>
              <a:t>SIETE ANCLAS</a:t>
            </a:r>
          </a:p>
          <a:p>
            <a:endParaRPr lang="es-ES_tradnl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Estas siete “anclas” que nos mantienen firmes como </a:t>
            </a:r>
            <a:r>
              <a:rPr lang="es-ES_tradnl" sz="2400" err="1">
                <a:latin typeface="Arial" panose="020B0604020202020204" pitchFamily="34" charset="0"/>
                <a:cs typeface="Arial" panose="020B0604020202020204" pitchFamily="34" charset="0"/>
              </a:rPr>
              <a:t>líderes</a:t>
            </a: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 cristianos, nos ayudan a aferrarnos a la </a:t>
            </a:r>
            <a:r>
              <a:rPr lang="es-ES_tradnl" sz="2400" err="1">
                <a:latin typeface="Arial" panose="020B0604020202020204" pitchFamily="34" charset="0"/>
                <a:cs typeface="Arial" panose="020B0604020202020204" pitchFamily="34" charset="0"/>
              </a:rPr>
              <a:t>visión</a:t>
            </a:r>
            <a:r>
              <a:rPr lang="es-ES_tradnl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PH" b="1">
                <a:latin typeface="BookAntiqua"/>
              </a:rPr>
              <a:t> </a:t>
            </a:r>
            <a:endParaRPr lang="en-P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D02BE-631E-BE45-90EC-07F230974E2F}"/>
              </a:ext>
            </a:extLst>
          </p:cNvPr>
          <p:cNvSpPr/>
          <p:nvPr/>
        </p:nvSpPr>
        <p:spPr>
          <a:xfrm>
            <a:off x="2171699" y="754377"/>
            <a:ext cx="61397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>
                <a:solidFill>
                  <a:srgbClr val="212121"/>
                </a:solidFill>
                <a:latin typeface="arial" panose="020B0604020202020204" pitchFamily="34" charset="0"/>
              </a:rPr>
              <a:t>“L</a:t>
            </a:r>
            <a:r>
              <a:rPr lang="es-ES" sz="3200" b="1" i="0" u="none" strike="noStrike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 alegría y el dolor de liderar con una visión para servir”</a:t>
            </a:r>
          </a:p>
          <a:p>
            <a:br>
              <a:rPr lang="es-ES"/>
            </a:b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BA0604-795C-EE4A-A892-B3F23535BF55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BE8CBDB-45A4-8744-A234-F2BF3548DB9A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FB0111A-7046-DF4D-B67D-74439C8A0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40A509-034F-2B47-AEB7-3A512940A708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3D3351-8B21-E34E-85F8-399D7AD7CA26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482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EB9219-702F-AE44-AD37-517B5E87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178DA-B19B-EB48-BB01-2802F24ACD9C}"/>
              </a:ext>
            </a:extLst>
          </p:cNvPr>
          <p:cNvSpPr txBox="1"/>
          <p:nvPr/>
        </p:nvSpPr>
        <p:spPr>
          <a:xfrm>
            <a:off x="843837" y="1091822"/>
            <a:ext cx="7786875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400" u="sng" dirty="0"/>
              <a:t>Proporción de Elogio a </a:t>
            </a:r>
            <a:r>
              <a:rPr lang="es-ES" sz="4400" u="sng" dirty="0">
                <a:solidFill>
                  <a:srgbClr val="C00000"/>
                </a:solidFill>
              </a:rPr>
              <a:t>Criticismo</a:t>
            </a:r>
            <a:endParaRPr lang="en-PH" sz="4400" u="sng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S" sz="4400" b="1" dirty="0"/>
              <a:t>80-90%</a:t>
            </a:r>
            <a:endParaRPr lang="en-PH" sz="4400" dirty="0"/>
          </a:p>
          <a:p>
            <a:pPr algn="ctr">
              <a:lnSpc>
                <a:spcPct val="150000"/>
              </a:lnSpc>
            </a:pPr>
            <a:r>
              <a:rPr lang="es-ES" sz="4400" dirty="0"/>
              <a:t>Elogio o frases Positivas</a:t>
            </a:r>
            <a:endParaRPr lang="en-PH" sz="4400" dirty="0"/>
          </a:p>
          <a:p>
            <a:pPr algn="ctr">
              <a:lnSpc>
                <a:spcPct val="150000"/>
              </a:lnSpc>
            </a:pPr>
            <a:r>
              <a:rPr lang="es-ES" sz="4400" b="1" dirty="0"/>
              <a:t>10-20%</a:t>
            </a:r>
            <a:endParaRPr lang="en-PH" sz="4400" dirty="0"/>
          </a:p>
          <a:p>
            <a:pPr algn="ctr">
              <a:lnSpc>
                <a:spcPct val="150000"/>
              </a:lnSpc>
            </a:pPr>
            <a:r>
              <a:rPr lang="es-ES" sz="4400" dirty="0"/>
              <a:t>Criticismo o frases Negativas</a:t>
            </a:r>
            <a:endParaRPr lang="en-PH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4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B0B9D-3610-894C-A12E-30C021AC9983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2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A922B-9D05-6F42-AF2C-7005AF0CB87B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ABE94-E826-5240-A27D-62DBEABDD7A0}"/>
              </a:ext>
            </a:extLst>
          </p:cNvPr>
          <p:cNvSpPr/>
          <p:nvPr/>
        </p:nvSpPr>
        <p:spPr>
          <a:xfrm>
            <a:off x="1586664" y="1159059"/>
            <a:ext cx="66207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“Viva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Agradecidamente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DF4800-11DB-FB4C-9F91-697A93DAA56F}"/>
              </a:ext>
            </a:extLst>
          </p:cNvPr>
          <p:cNvSpPr/>
          <p:nvPr/>
        </p:nvSpPr>
        <p:spPr>
          <a:xfrm>
            <a:off x="174042" y="2070728"/>
            <a:ext cx="8795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—1 tesalonicenses 5:18—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“La </a:t>
            </a:r>
            <a:r>
              <a:rPr lang="es-ES_tradnl" sz="2800" b="1" dirty="0" err="1"/>
              <a:t>comparación</a:t>
            </a:r>
            <a:r>
              <a:rPr lang="es-ES_tradnl" sz="2800" b="1" dirty="0"/>
              <a:t> es la </a:t>
            </a:r>
            <a:r>
              <a:rPr lang="es-ES_tradnl" sz="2800" b="1" dirty="0" err="1"/>
              <a:t>raíz</a:t>
            </a:r>
            <a:r>
              <a:rPr lang="es-ES_tradnl" sz="2800" b="1" dirty="0"/>
              <a:t> de la inferioridad.”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“sea agradecido en todas las cosas” 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59379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2842E6F-217D-EF45-A990-596184AC0893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14F809-029D-D849-B01C-529930C914B5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506787-47BE-5349-83ED-776E43B46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3398DB-3CA4-234F-8DCE-E5C5D2378559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BF6300-84EE-EA49-A1FA-565723DB4F71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E838B35-D444-8249-9182-DBE34A89C173}"/>
              </a:ext>
            </a:extLst>
          </p:cNvPr>
          <p:cNvSpPr/>
          <p:nvPr/>
        </p:nvSpPr>
        <p:spPr>
          <a:xfrm>
            <a:off x="1639887" y="525673"/>
            <a:ext cx="6919414" cy="580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_tradnl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comparación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 nos destruye desde adentro y se roba nuestro gozo, relaciones, confianza, y paz. En el proceso, la </a:t>
            </a:r>
            <a:r>
              <a:rPr lang="es-ES_trad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comparación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 absorbe nuestra </a:t>
            </a:r>
            <a:r>
              <a:rPr lang="es-ES_trad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energía</a:t>
            </a: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 y nos quita el entusiasmo</a:t>
            </a: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848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BCA3047-60AC-1C41-880E-7E2DA5CF68CC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A12471-1A6D-1E46-9618-334DB13508F0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5AB0899-A1EF-3F49-BDE5-22C59370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3D26EA-1424-A14F-9AF2-A51F15AAED35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7EF8E1-133A-FD41-87CD-C082351884C0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B34A6A3-3E6A-374C-87DB-D2CA6AA06FC4}"/>
              </a:ext>
            </a:extLst>
          </p:cNvPr>
          <p:cNvSpPr/>
          <p:nvPr/>
        </p:nvSpPr>
        <p:spPr>
          <a:xfrm>
            <a:off x="2432843" y="1422702"/>
            <a:ext cx="5875362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gratitud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antídoto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que “da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” y que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contra del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P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comparación</a:t>
            </a:r>
            <a:r>
              <a:rPr lang="en-PH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28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D22EFA-137B-404D-9127-41047D3EFD68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3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58C83B-1B0F-A346-9E33-E0A4D80438D5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C5109-EA24-494D-B78C-C62EB66CFD94}"/>
              </a:ext>
            </a:extLst>
          </p:cNvPr>
          <p:cNvSpPr/>
          <p:nvPr/>
        </p:nvSpPr>
        <p:spPr>
          <a:xfrm>
            <a:off x="1586664" y="1159059"/>
            <a:ext cx="64812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Escuche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con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Atención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”.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DD1B6-F626-2E4E-92F3-E31E3C78524F}"/>
              </a:ext>
            </a:extLst>
          </p:cNvPr>
          <p:cNvSpPr/>
          <p:nvPr/>
        </p:nvSpPr>
        <p:spPr>
          <a:xfrm>
            <a:off x="174042" y="2070728"/>
            <a:ext cx="8795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—Santiago 1:19—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“Ver primero para entender”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“Entendimiento es la clave para manejar conflictos” 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33755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C66D0-51B5-D64A-A801-5FC66DD48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2181DD-C534-AD4F-B304-C9F2E24FE30B}"/>
              </a:ext>
            </a:extLst>
          </p:cNvPr>
          <p:cNvSpPr/>
          <p:nvPr/>
        </p:nvSpPr>
        <p:spPr>
          <a:xfrm>
            <a:off x="1418897" y="1548438"/>
            <a:ext cx="7504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6000" dirty="0" err="1">
                <a:solidFill>
                  <a:schemeClr val="bg1"/>
                </a:solidFill>
                <a:latin typeface="BookAntiqua"/>
              </a:rPr>
              <a:t>Visión</a:t>
            </a:r>
            <a:r>
              <a:rPr lang="es-ES_tradnl" sz="6000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s-ES_tradnl" sz="6000" i="1" dirty="0" err="1">
                <a:solidFill>
                  <a:schemeClr val="bg1"/>
                </a:solidFill>
                <a:latin typeface="BookAntiqua"/>
              </a:rPr>
              <a:t>teológica</a:t>
            </a:r>
            <a:r>
              <a:rPr lang="es-ES_tradnl" sz="6000" i="1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s-ES_tradnl" sz="6000" dirty="0">
                <a:solidFill>
                  <a:schemeClr val="bg1"/>
                </a:solidFill>
                <a:latin typeface="BookAntiqua"/>
              </a:rPr>
              <a:t>precede a la </a:t>
            </a:r>
            <a:r>
              <a:rPr lang="es-ES_tradnl" sz="6000" dirty="0" err="1">
                <a:solidFill>
                  <a:schemeClr val="bg1"/>
                </a:solidFill>
                <a:latin typeface="BookAntiqua"/>
              </a:rPr>
              <a:t>visión</a:t>
            </a:r>
            <a:r>
              <a:rPr lang="es-ES_tradnl" sz="6000" dirty="0">
                <a:solidFill>
                  <a:schemeClr val="bg1"/>
                </a:solidFill>
                <a:latin typeface="BookAntiqua"/>
              </a:rPr>
              <a:t> </a:t>
            </a:r>
            <a:r>
              <a:rPr lang="es-ES_tradnl" sz="6000" i="1" dirty="0">
                <a:solidFill>
                  <a:schemeClr val="bg1"/>
                </a:solidFill>
                <a:latin typeface="BookAntiqua"/>
              </a:rPr>
              <a:t>organizacional </a:t>
            </a:r>
            <a:endParaRPr lang="es-ES_trad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80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1E9E6E-47E9-2040-9C46-D9C979C0E50A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155F62-A700-3E4E-B93E-FEC589116C94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21E6249-DA48-2C4D-B108-6F008CD29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C4F11F-3554-0A47-A7FC-7671B392D638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B31F85-9915-CC49-B5DC-87EA49B15B7F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6A2914F-BEB9-7943-B4D4-58169141A10B}"/>
              </a:ext>
            </a:extLst>
          </p:cNvPr>
          <p:cNvSpPr/>
          <p:nvPr/>
        </p:nvSpPr>
        <p:spPr>
          <a:xfrm>
            <a:off x="1450702" y="889843"/>
            <a:ext cx="71257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3600" b="1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Preguntas que </a:t>
            </a:r>
            <a:r>
              <a:rPr lang="es-ES" sz="3600" b="1" i="1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producen</a:t>
            </a:r>
            <a:r>
              <a:rPr lang="es-ES" sz="3600" b="1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crecimiento 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¿Qué puedo aprender?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¿Cómo puedo cambiar?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Preguntas que </a:t>
            </a:r>
            <a:r>
              <a:rPr lang="es-ES" sz="3600" b="1" i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impiden</a:t>
            </a:r>
            <a:r>
              <a:rPr lang="es-ES" sz="3600" b="1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el crecimiento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yo? 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3600" dirty="0">
                <a:effectLst/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¿Qué pasaría si…?</a:t>
            </a:r>
            <a:endParaRPr lang="en-PH" sz="3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3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A54724-BF34-C542-8108-AA30A8F90C13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4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9039A2-1026-3F4F-A949-04A0FF5620A6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4A1F3DD-9010-1546-881F-5D12DFEAFC59}"/>
              </a:ext>
            </a:extLst>
          </p:cNvPr>
          <p:cNvSpPr/>
          <p:nvPr/>
        </p:nvSpPr>
        <p:spPr>
          <a:xfrm>
            <a:off x="1586664" y="1159059"/>
            <a:ext cx="619272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Perdone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con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libertad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1E88F9-BCC5-084E-B137-A8516E9F636E}"/>
              </a:ext>
            </a:extLst>
          </p:cNvPr>
          <p:cNvSpPr/>
          <p:nvPr/>
        </p:nvSpPr>
        <p:spPr>
          <a:xfrm>
            <a:off x="174042" y="2070728"/>
            <a:ext cx="8795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—Lucas 23:24—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n-PH" sz="2800" b="1" dirty="0"/>
              <a:t>“Sea </a:t>
            </a:r>
            <a:r>
              <a:rPr lang="en-PH" sz="2800" b="1" dirty="0" err="1"/>
              <a:t>proactivo</a:t>
            </a:r>
            <a:r>
              <a:rPr lang="en-PH" sz="2800" b="1" dirty="0"/>
              <a:t> a la hora de </a:t>
            </a:r>
            <a:r>
              <a:rPr lang="en-PH" sz="2800" b="1" dirty="0" err="1"/>
              <a:t>perdonar</a:t>
            </a:r>
            <a:r>
              <a:rPr lang="en-PH" sz="2800" b="1" dirty="0"/>
              <a:t>.” 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n-PH" sz="2800" b="1" dirty="0"/>
              <a:t>“Un </a:t>
            </a:r>
            <a:r>
              <a:rPr lang="en-PH" sz="2800" b="1" dirty="0" err="1"/>
              <a:t>espíritu</a:t>
            </a:r>
            <a:r>
              <a:rPr lang="en-PH" sz="2800" b="1" dirty="0"/>
              <a:t> de </a:t>
            </a:r>
            <a:r>
              <a:rPr lang="en-PH" sz="2800" b="1" dirty="0" err="1"/>
              <a:t>perdón</a:t>
            </a:r>
            <a:r>
              <a:rPr lang="en-PH" sz="2800" b="1" dirty="0"/>
              <a:t> </a:t>
            </a:r>
            <a:r>
              <a:rPr lang="en-PH" sz="2800" b="1" dirty="0" err="1"/>
              <a:t>transforma</a:t>
            </a:r>
            <a:r>
              <a:rPr lang="en-PH" sz="2800" b="1" dirty="0"/>
              <a:t> y </a:t>
            </a:r>
            <a:r>
              <a:rPr lang="en-PH" sz="2800" b="1" dirty="0" err="1"/>
              <a:t>apodera</a:t>
            </a:r>
            <a:r>
              <a:rPr lang="en-PH" sz="2800" b="1" dirty="0"/>
              <a:t> al </a:t>
            </a:r>
            <a:r>
              <a:rPr lang="en-PH" sz="2800" b="1" dirty="0" err="1"/>
              <a:t>líder</a:t>
            </a:r>
            <a:r>
              <a:rPr lang="en-PH" sz="2800" b="1" dirty="0"/>
              <a:t>.” 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3691551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CAC7-CF3D-CE48-8718-A098B84C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27BE82-8305-8249-8059-1859285B6639}"/>
              </a:ext>
            </a:extLst>
          </p:cNvPr>
          <p:cNvSpPr/>
          <p:nvPr/>
        </p:nvSpPr>
        <p:spPr>
          <a:xfrm>
            <a:off x="315310" y="390987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Padre,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perdónalos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porque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no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saben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lo que </a:t>
            </a:r>
            <a:r>
              <a:rPr lang="en-PH" sz="32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hacen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</a:t>
            </a:r>
          </a:p>
          <a:p>
            <a:r>
              <a:rPr lang="en-PH" sz="3200" dirty="0">
                <a:solidFill>
                  <a:schemeClr val="bg1"/>
                </a:solidFill>
                <a:latin typeface="Helvetica Neue" panose="02000503000000020004" pitchFamily="2" charset="0"/>
              </a:rPr>
              <a:t>	</a:t>
            </a:r>
            <a:r>
              <a:rPr lang="en-PH" sz="32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Lucas 23:34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2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F3AC9C-1975-6942-876C-09D8B688B5AF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5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28B848-25CC-DF4B-90B2-7A6C2120CC3B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3D2A5-8CF2-E144-9C84-6C9E2C8CAB53}"/>
              </a:ext>
            </a:extLst>
          </p:cNvPr>
          <p:cNvSpPr/>
          <p:nvPr/>
        </p:nvSpPr>
        <p:spPr>
          <a:xfrm>
            <a:off x="1586664" y="1159059"/>
            <a:ext cx="624882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Lidere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decisivamente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endParaRPr lang="en-PH" sz="4800" b="1" dirty="0">
              <a:solidFill>
                <a:srgbClr val="C00000"/>
              </a:solidFill>
              <a:latin typeface="BookAntiqua"/>
            </a:endParaRP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2FAFE-63B6-CA4A-A5A3-F144F92ADF7F}"/>
              </a:ext>
            </a:extLst>
          </p:cNvPr>
          <p:cNvSpPr/>
          <p:nvPr/>
        </p:nvSpPr>
        <p:spPr>
          <a:xfrm>
            <a:off x="174042" y="2070728"/>
            <a:ext cx="87959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—Romanos 12:8c—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n-PH" sz="2800" b="1" dirty="0"/>
              <a:t>“Combine </a:t>
            </a:r>
            <a:r>
              <a:rPr lang="en-PH" sz="2800" b="1" dirty="0" err="1"/>
              <a:t>visión</a:t>
            </a:r>
            <a:r>
              <a:rPr lang="en-PH" sz="2800" b="1" dirty="0"/>
              <a:t> </a:t>
            </a:r>
            <a:r>
              <a:rPr lang="en-PH" sz="2800" b="1" dirty="0" err="1"/>
              <a:t>clara</a:t>
            </a:r>
            <a:r>
              <a:rPr lang="en-PH" sz="2800" b="1" dirty="0"/>
              <a:t>, </a:t>
            </a:r>
            <a:r>
              <a:rPr lang="en-PH" sz="2800" b="1" dirty="0" err="1"/>
              <a:t>humildad</a:t>
            </a:r>
            <a:r>
              <a:rPr lang="en-PH" sz="2800" b="1" dirty="0"/>
              <a:t> </a:t>
            </a:r>
            <a:r>
              <a:rPr lang="en-PH" sz="2800" b="1" dirty="0" err="1"/>
              <a:t>profunda</a:t>
            </a:r>
            <a:r>
              <a:rPr lang="en-PH" sz="2800" b="1" dirty="0"/>
              <a:t> y </a:t>
            </a:r>
            <a:r>
              <a:rPr lang="en-PH" sz="2800" b="1" dirty="0" err="1"/>
              <a:t>determinación</a:t>
            </a:r>
            <a:r>
              <a:rPr lang="en-PH" sz="2800" b="1" dirty="0"/>
              <a:t> </a:t>
            </a:r>
            <a:r>
              <a:rPr lang="en-PH" sz="2800" b="1" dirty="0" err="1"/>
              <a:t>intensa</a:t>
            </a:r>
            <a:r>
              <a:rPr lang="en-PH" sz="2800" b="1" dirty="0"/>
              <a:t>.”</a:t>
            </a:r>
            <a:r>
              <a:rPr lang="en-PH" dirty="0"/>
              <a:t> </a:t>
            </a:r>
            <a:endParaRPr lang="en-PH" sz="2800" dirty="0"/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" sz="2800" b="1" dirty="0"/>
              <a:t>“Nuestro testimonio de santidad se ve reflejado por la manera de como tomamos e implementamos decisiones.” </a:t>
            </a:r>
            <a:endParaRPr lang="en-PH" sz="2800" b="1" dirty="0"/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4023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19F8EC-7F23-9B45-A06C-95CA69CF5E4E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874305"/>
              <a:ext cx="71723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399760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A96FA2-A834-074C-B217-CC8973DD4456}"/>
              </a:ext>
            </a:extLst>
          </p:cNvPr>
          <p:cNvSpPr/>
          <p:nvPr/>
        </p:nvSpPr>
        <p:spPr>
          <a:xfrm>
            <a:off x="1999397" y="540057"/>
            <a:ext cx="5145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  <a:t>EL GOZO DEL LIDERAZGO</a:t>
            </a:r>
            <a:b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093B5-A0C4-6C4B-BE3B-631AF4E41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1289599"/>
            <a:ext cx="157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7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529EB-664A-C846-951A-B9EEE50BC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91" y="282682"/>
            <a:ext cx="7536902" cy="62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70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4EBDF7-4F76-9D41-BD72-351F4B4EAD65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126556A-9F9B-D242-A159-41D22E36CD1E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291EF5-F33C-4246-8F54-93BF30F009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323FE49-A78A-CD46-96E3-D4FC86ED72CF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73D7C8-13A6-AC4F-9E8D-3889DB90A6F2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426E8D8-8A83-864D-AF95-6E86794C7CBB}"/>
              </a:ext>
            </a:extLst>
          </p:cNvPr>
          <p:cNvSpPr/>
          <p:nvPr/>
        </p:nvSpPr>
        <p:spPr>
          <a:xfrm>
            <a:off x="1903862" y="942583"/>
            <a:ext cx="6666931" cy="45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400" b="1" dirty="0">
                <a:latin typeface="BookAntiqua"/>
                <a:ea typeface="Times New Roman" panose="02020603050405020304" pitchFamily="18" charset="0"/>
              </a:rPr>
              <a:t>Avanzamos  de manera “decisiva” a </a:t>
            </a:r>
            <a:r>
              <a:rPr lang="es-ES" sz="2400" b="1" dirty="0" err="1">
                <a:latin typeface="BookAntiqua"/>
                <a:ea typeface="Times New Roman" panose="02020603050405020304" pitchFamily="18" charset="0"/>
              </a:rPr>
              <a:t>través</a:t>
            </a:r>
            <a:r>
              <a:rPr lang="es-ES" sz="2400" b="1" dirty="0">
                <a:latin typeface="BookAntiqua"/>
                <a:ea typeface="Times New Roman" panose="02020603050405020304" pitchFamily="18" charset="0"/>
              </a:rPr>
              <a:t> de:</a:t>
            </a:r>
          </a:p>
          <a:p>
            <a:pPr algn="r">
              <a:lnSpc>
                <a:spcPct val="150000"/>
              </a:lnSpc>
            </a:pPr>
            <a:endParaRPr lang="en-PH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BookAntiqua"/>
                <a:ea typeface="Times New Roman" panose="02020603050405020304" pitchFamily="18" charset="0"/>
              </a:rPr>
              <a:t>ORACIÓN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, por ellos y por nosotros mismos en nuestro rol como </a:t>
            </a:r>
            <a:r>
              <a:rPr lang="es-ES" sz="2400" dirty="0" err="1">
                <a:latin typeface="BookAntiqua"/>
                <a:ea typeface="Times New Roman" panose="02020603050405020304" pitchFamily="18" charset="0"/>
              </a:rPr>
              <a:t>líderes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 </a:t>
            </a:r>
            <a:endParaRPr lang="en-PH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BookAntiqua"/>
                <a:ea typeface="Times New Roman" panose="02020603050405020304" pitchFamily="18" charset="0"/>
              </a:rPr>
              <a:t>COLABORACIÓN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, involucrando en el proceso a las personas en las </a:t>
            </a:r>
            <a:r>
              <a:rPr lang="es-ES" sz="2400" dirty="0" err="1">
                <a:latin typeface="BookAntiqua"/>
                <a:ea typeface="Times New Roman" panose="02020603050405020304" pitchFamily="18" charset="0"/>
              </a:rPr>
              <a:t>áreas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 que sea posible </a:t>
            </a:r>
            <a:endParaRPr lang="en-PH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s-ES" sz="2400" b="1" dirty="0">
                <a:solidFill>
                  <a:srgbClr val="C00000"/>
                </a:solidFill>
                <a:latin typeface="BookAntiqua"/>
                <a:ea typeface="Times New Roman" panose="02020603050405020304" pitchFamily="18" charset="0"/>
              </a:rPr>
              <a:t>GRATITUD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, </a:t>
            </a:r>
            <a:r>
              <a:rPr lang="es-ES" sz="2400" dirty="0" err="1">
                <a:latin typeface="BookAntiqua"/>
                <a:ea typeface="Times New Roman" panose="02020603050405020304" pitchFamily="18" charset="0"/>
              </a:rPr>
              <a:t>agradeciéndole</a:t>
            </a:r>
            <a:r>
              <a:rPr lang="es-ES" sz="2400" dirty="0">
                <a:latin typeface="BookAntiqua"/>
                <a:ea typeface="Times New Roman" panose="02020603050405020304" pitchFamily="18" charset="0"/>
              </a:rPr>
              <a:t> a Dios, y a “ellos” por sus dones, talentos, habilidades, y testimonio de fe. </a:t>
            </a:r>
            <a:endParaRPr lang="en-PH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52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35CC1E-C7E9-0641-B2F1-E6AFCF578EFE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6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CFC52-8BAC-FA49-91B0-C190093B99B0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E8C80-56A6-824D-A2E1-E58307BB27D6}"/>
              </a:ext>
            </a:extLst>
          </p:cNvPr>
          <p:cNvSpPr/>
          <p:nvPr/>
        </p:nvSpPr>
        <p:spPr>
          <a:xfrm>
            <a:off x="1586664" y="1159059"/>
            <a:ext cx="614514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Ame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profundamente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endParaRPr lang="en-PH" sz="4800" b="1" dirty="0">
              <a:solidFill>
                <a:srgbClr val="C00000"/>
              </a:solidFill>
              <a:latin typeface="BookAntiqua"/>
            </a:endParaRP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B194B-ECCC-CC45-BF50-A9EA86A2BC84}"/>
              </a:ext>
            </a:extLst>
          </p:cNvPr>
          <p:cNvSpPr/>
          <p:nvPr/>
        </p:nvSpPr>
        <p:spPr>
          <a:xfrm>
            <a:off x="174042" y="2070728"/>
            <a:ext cx="87959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</a:t>
            </a:r>
            <a:r>
              <a:rPr lang="es-ES" sz="2800" b="1" dirty="0"/>
              <a:t>1 Tesalonicenses 2:7</a:t>
            </a:r>
            <a:r>
              <a:rPr lang="es-ES_tradnl" sz="2800" b="1" dirty="0">
                <a:latin typeface="BookAntiqua"/>
              </a:rPr>
              <a:t>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n-PH" sz="2800" b="1" dirty="0"/>
              <a:t>“Valore a la </a:t>
            </a:r>
            <a:r>
              <a:rPr lang="en-PH" sz="2800" b="1" dirty="0" err="1"/>
              <a:t>gente</a:t>
            </a:r>
            <a:r>
              <a:rPr lang="en-PH" sz="2800" b="1" dirty="0"/>
              <a:t>, no al </a:t>
            </a:r>
            <a:r>
              <a:rPr lang="en-PH" sz="2800" b="1" dirty="0" err="1"/>
              <a:t>poder</a:t>
            </a:r>
            <a:r>
              <a:rPr lang="en-PH" sz="2800" b="1" dirty="0"/>
              <a:t> .” 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" sz="2800" b="1" dirty="0"/>
              <a:t>“</a:t>
            </a:r>
            <a:r>
              <a:rPr lang="en-PH" sz="2800" b="1" dirty="0"/>
              <a:t>La </a:t>
            </a:r>
            <a:r>
              <a:rPr lang="en-PH" sz="2800" b="1" dirty="0" err="1"/>
              <a:t>evidencia</a:t>
            </a:r>
            <a:r>
              <a:rPr lang="en-PH" sz="2800" b="1" dirty="0"/>
              <a:t> del </a:t>
            </a:r>
            <a:r>
              <a:rPr lang="en-PH" sz="2800" b="1" dirty="0" err="1"/>
              <a:t>liderazgo</a:t>
            </a:r>
            <a:r>
              <a:rPr lang="en-PH" sz="2800" b="1" dirty="0"/>
              <a:t> se </a:t>
            </a:r>
            <a:r>
              <a:rPr lang="en-PH" sz="2800" b="1" dirty="0" err="1"/>
              <a:t>percibe</a:t>
            </a:r>
            <a:r>
              <a:rPr lang="en-PH" sz="2800" b="1" dirty="0"/>
              <a:t> </a:t>
            </a:r>
            <a:r>
              <a:rPr lang="en-PH" sz="2800" b="1" dirty="0" err="1"/>
              <a:t>en</a:t>
            </a:r>
            <a:r>
              <a:rPr lang="en-PH" sz="2800" b="1" dirty="0"/>
              <a:t> las </a:t>
            </a:r>
            <a:r>
              <a:rPr lang="en-PH" sz="2800" b="1" dirty="0" err="1"/>
              <a:t>vidas</a:t>
            </a:r>
            <a:r>
              <a:rPr lang="en-PH" sz="2800" b="1" dirty="0"/>
              <a:t> de </a:t>
            </a:r>
            <a:r>
              <a:rPr lang="en-PH" sz="2800" b="1" dirty="0" err="1"/>
              <a:t>los</a:t>
            </a:r>
            <a:r>
              <a:rPr lang="en-PH" sz="2800" b="1" dirty="0"/>
              <a:t> </a:t>
            </a:r>
            <a:r>
              <a:rPr lang="en-PH" sz="2800" b="1" dirty="0" err="1"/>
              <a:t>liderados</a:t>
            </a:r>
            <a:r>
              <a:rPr lang="es-ES" sz="2800" b="1" dirty="0"/>
              <a:t>.” </a:t>
            </a:r>
            <a:endParaRPr lang="en-PH" sz="2800" b="1" dirty="0"/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83218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9BB1A5-E9D5-094C-B59D-DD65F1D07E71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0CB82E-1BC3-CA49-978E-98C71168A3AC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F50CA49-DFB7-BA4F-91FA-B8E3A4C969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A882A1-A190-6C49-A9B3-233260C17906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187B1A-DC36-A248-831E-6BA86B6D0925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28F321D-2C5E-D644-9714-CCF454D975B1}"/>
              </a:ext>
            </a:extLst>
          </p:cNvPr>
          <p:cNvSpPr/>
          <p:nvPr/>
        </p:nvSpPr>
        <p:spPr>
          <a:xfrm>
            <a:off x="2588443" y="923225"/>
            <a:ext cx="5998191" cy="5183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#1 TENGA ESTÁNDARES CLAROS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#2 ESPERE LO MEJOR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#3 PRESTE ATENCIÓN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#4 RECONOZCA DE MANERA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PERSONAL</a:t>
            </a:r>
            <a:b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#5 DIGA LA HISTORIA</a:t>
            </a:r>
            <a:b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#6 CELEBRE JUNTO A OTROS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PH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#7 DÉ EL EJEMPLO </a:t>
            </a:r>
            <a:endParaRPr lang="en-PH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56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35CC1E-C7E9-0641-B2F1-E6AFCF578EFE}"/>
              </a:ext>
            </a:extLst>
          </p:cNvPr>
          <p:cNvSpPr txBox="1"/>
          <p:nvPr/>
        </p:nvSpPr>
        <p:spPr>
          <a:xfrm>
            <a:off x="3402447" y="17679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Ancla – 7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9CFC52-8BAC-FA49-91B0-C190093B99B0}"/>
              </a:ext>
            </a:extLst>
          </p:cNvPr>
          <p:cNvCxnSpPr/>
          <p:nvPr/>
        </p:nvCxnSpPr>
        <p:spPr>
          <a:xfrm>
            <a:off x="1271587" y="823123"/>
            <a:ext cx="6600825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E8C80-56A6-824D-A2E1-E58307BB27D6}"/>
              </a:ext>
            </a:extLst>
          </p:cNvPr>
          <p:cNvSpPr/>
          <p:nvPr/>
        </p:nvSpPr>
        <p:spPr>
          <a:xfrm>
            <a:off x="1586664" y="1159059"/>
            <a:ext cx="537198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“Ore con </a:t>
            </a:r>
            <a:r>
              <a:rPr lang="en-PH" sz="4800" b="1" dirty="0" err="1">
                <a:solidFill>
                  <a:srgbClr val="C00000"/>
                </a:solidFill>
                <a:latin typeface="BookAntiqua"/>
              </a:rPr>
              <a:t>Intención</a:t>
            </a:r>
            <a:r>
              <a:rPr lang="en-PH" sz="4800" b="1" dirty="0">
                <a:solidFill>
                  <a:srgbClr val="C00000"/>
                </a:solidFill>
                <a:latin typeface="BookAntiqua"/>
              </a:rPr>
              <a:t>”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endParaRPr lang="en-PH" sz="4800" b="1" dirty="0">
              <a:solidFill>
                <a:srgbClr val="C00000"/>
              </a:solidFill>
              <a:latin typeface="BookAntiqua"/>
            </a:endParaRPr>
          </a:p>
          <a:p>
            <a:r>
              <a:rPr lang="en-PH" sz="4800" b="1" dirty="0">
                <a:solidFill>
                  <a:srgbClr val="C00000"/>
                </a:solidFill>
                <a:latin typeface="BookAntiqua"/>
              </a:rPr>
              <a:t> </a:t>
            </a:r>
          </a:p>
          <a:p>
            <a:r>
              <a:rPr lang="es-ES_tradnl" sz="4800" b="1" dirty="0">
                <a:solidFill>
                  <a:srgbClr val="C00000"/>
                </a:solidFill>
                <a:latin typeface="BookAntiqua"/>
              </a:rPr>
              <a:t> </a:t>
            </a:r>
            <a:endParaRPr lang="es-ES_tradnl" sz="4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B194B-ECCC-CC45-BF50-A9EA86A2BC84}"/>
              </a:ext>
            </a:extLst>
          </p:cNvPr>
          <p:cNvSpPr/>
          <p:nvPr/>
        </p:nvSpPr>
        <p:spPr>
          <a:xfrm>
            <a:off x="174042" y="2070728"/>
            <a:ext cx="87959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atin typeface="BookAntiqua"/>
              </a:rPr>
              <a:t>—</a:t>
            </a:r>
            <a:r>
              <a:rPr lang="es-ES" sz="2800" b="1" dirty="0"/>
              <a:t>1 Tesalonicenses 5:17</a:t>
            </a:r>
            <a:r>
              <a:rPr lang="es-ES_tradnl" sz="2800" b="1" dirty="0">
                <a:latin typeface="BookAntiqua"/>
              </a:rPr>
              <a:t>—</a:t>
            </a:r>
          </a:p>
          <a:p>
            <a:pPr algn="ctr"/>
            <a:r>
              <a:rPr lang="es-ES_tradnl" sz="2800" dirty="0">
                <a:latin typeface="BookAntiqua"/>
              </a:rPr>
              <a:t> Asunto:</a:t>
            </a:r>
          </a:p>
          <a:p>
            <a:pPr algn="ctr"/>
            <a:r>
              <a:rPr lang="es-ES_tradnl" sz="2800" b="1" dirty="0"/>
              <a:t>“Hay asuntos que </a:t>
            </a:r>
            <a:r>
              <a:rPr lang="es-ES_tradnl" sz="2800" b="1" dirty="0" err="1"/>
              <a:t>sólo</a:t>
            </a:r>
            <a:r>
              <a:rPr lang="es-ES_tradnl" sz="2800" b="1" dirty="0"/>
              <a:t> se pueden resolver a </a:t>
            </a:r>
            <a:r>
              <a:rPr lang="es-ES_tradnl" sz="2800" b="1" dirty="0" err="1"/>
              <a:t>través</a:t>
            </a:r>
            <a:r>
              <a:rPr lang="es-ES_tradnl" sz="2800" b="1" dirty="0"/>
              <a:t> de la </a:t>
            </a:r>
            <a:r>
              <a:rPr lang="es-ES_tradnl" sz="2800" b="1" dirty="0" err="1"/>
              <a:t>oración</a:t>
            </a:r>
            <a:r>
              <a:rPr lang="es-ES_tradnl" sz="2800" b="1" dirty="0"/>
              <a:t>.” </a:t>
            </a:r>
          </a:p>
          <a:p>
            <a:pPr algn="ctr"/>
            <a:r>
              <a:rPr lang="es-ES_tradnl" sz="2800" dirty="0"/>
              <a:t>Principio: </a:t>
            </a:r>
          </a:p>
          <a:p>
            <a:pPr algn="ctr"/>
            <a:r>
              <a:rPr lang="es-ES_tradnl" sz="2800" b="1" dirty="0"/>
              <a:t>“Reconocer que Dios puede obrar en nosotros para ser el cambio que deseamos ver en otros.”</a:t>
            </a:r>
          </a:p>
          <a:p>
            <a:pPr algn="ctr"/>
            <a:endParaRPr lang="es-ES_tradnl" sz="2800" dirty="0"/>
          </a:p>
          <a:p>
            <a:pPr algn="ctr"/>
            <a:endParaRPr lang="es-ES_tradnl" sz="2400" dirty="0">
              <a:latin typeface="BookAntiqua"/>
            </a:endParaRPr>
          </a:p>
        </p:txBody>
      </p:sp>
    </p:spTree>
    <p:extLst>
      <p:ext uri="{BB962C8B-B14F-4D97-AF65-F5344CB8AC3E}">
        <p14:creationId xmlns:p14="http://schemas.microsoft.com/office/powerpoint/2010/main" val="844198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1F44F4-1D67-3F40-AB71-A592396B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2082800"/>
            <a:ext cx="4292600" cy="26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C733CD-3C9D-B649-B783-88EA38207A5E}"/>
              </a:ext>
            </a:extLst>
          </p:cNvPr>
          <p:cNvSpPr/>
          <p:nvPr/>
        </p:nvSpPr>
        <p:spPr>
          <a:xfrm>
            <a:off x="518615" y="752354"/>
            <a:ext cx="801123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En medio de experiencias honestas y diferencias intensas </a:t>
            </a: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9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PH" sz="9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 </a:t>
            </a:r>
            <a:endParaRPr lang="en-PH" sz="900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3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Entre lo Bueno y las buenas personas, la “oración” puede cambiar y </a:t>
            </a:r>
            <a:r>
              <a:rPr lang="es-ES" sz="3000" b="1" dirty="0">
                <a:solidFill>
                  <a:srgbClr val="FF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transformar</a:t>
            </a:r>
            <a:r>
              <a:rPr lang="es-ES" sz="3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 </a:t>
            </a:r>
            <a:endParaRPr lang="en-PH" sz="3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3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7B488E0-D4F5-1244-AC68-78F0E80B96B0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38540B-B588-0D4D-B8E2-094AE8353517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B97052D-B061-E64F-A12A-86522CF3A1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277623-037C-E244-88D4-1DF63FD5E12C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37009E-F7AE-CD48-BCC4-AECE9F18AF18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EE42629-C4E0-944C-9152-71B55494AA58}"/>
              </a:ext>
            </a:extLst>
          </p:cNvPr>
          <p:cNvSpPr/>
          <p:nvPr/>
        </p:nvSpPr>
        <p:spPr>
          <a:xfrm>
            <a:off x="1966049" y="571500"/>
            <a:ext cx="67488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“Líderes con la mente de Cristo buscan servir humildemente a otros, con el propósito de inspirarlos y habilitarlos por medio de enseñanza y ejemplo, vivir vidas bajo el liderazgo de Cristo, y entender, aceptar y hacer el ministerio y propagar la misión al mundo.” </a:t>
            </a:r>
            <a:r>
              <a:rPr lang="es-ES" sz="3400" b="1" dirty="0">
                <a:solidFill>
                  <a:srgbClr val="C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ELF – Definición de un Siervo Líder.</a:t>
            </a:r>
            <a:endParaRPr lang="en-PH" sz="3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04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E781BE-6550-CA47-AEFB-5101F4825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845" r="84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1099DF-75A2-F24F-B013-7C20DD28987D}"/>
              </a:ext>
            </a:extLst>
          </p:cNvPr>
          <p:cNvSpPr/>
          <p:nvPr/>
        </p:nvSpPr>
        <p:spPr>
          <a:xfrm>
            <a:off x="450377" y="582067"/>
            <a:ext cx="84343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Hablan con gracia. </a:t>
            </a:r>
            <a:r>
              <a:rPr lang="es-ES_tradnl" sz="2800" dirty="0">
                <a:latin typeface="BookAntiqua"/>
              </a:rPr>
              <a:t>Les ponen cuidado a sus palabras.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Viven agradecidos. </a:t>
            </a:r>
            <a:r>
              <a:rPr lang="es-ES_tradnl" sz="2800" dirty="0">
                <a:latin typeface="BookAntiqua"/>
              </a:rPr>
              <a:t>No “lloriquean”; son agradecidos.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Escuchan con </a:t>
            </a:r>
            <a:r>
              <a:rPr lang="es-ES_tradnl" sz="2800" b="1" dirty="0" err="1">
                <a:latin typeface="BookAntiqua"/>
              </a:rPr>
              <a:t>atención</a:t>
            </a:r>
            <a:r>
              <a:rPr lang="es-ES_tradnl" sz="2800" b="1" dirty="0">
                <a:latin typeface="BookAntiqua"/>
              </a:rPr>
              <a:t>. </a:t>
            </a:r>
            <a:r>
              <a:rPr lang="es-ES_tradnl" sz="2800" dirty="0">
                <a:latin typeface="BookAntiqua"/>
              </a:rPr>
              <a:t>Tratan de entender, antes que nada.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Perdonan con libertad. </a:t>
            </a:r>
            <a:r>
              <a:rPr lang="es-ES_tradnl" sz="2800" dirty="0">
                <a:latin typeface="BookAntiqua"/>
              </a:rPr>
              <a:t>Son proactivos a la hora de perdonar. </a:t>
            </a:r>
          </a:p>
          <a:p>
            <a:pPr>
              <a:buFont typeface="+mj-lt"/>
              <a:buAutoNum type="arabicPeriod"/>
            </a:pPr>
            <a:r>
              <a:rPr lang="es-ES_tradnl" sz="2800" b="1" dirty="0">
                <a:latin typeface="BookAntiqua"/>
              </a:rPr>
              <a:t>Lideran decisivamente. </a:t>
            </a:r>
            <a:r>
              <a:rPr lang="es-ES_tradnl" sz="2800" dirty="0">
                <a:latin typeface="BookAntiqua"/>
              </a:rPr>
              <a:t>Evitan la </a:t>
            </a:r>
            <a:r>
              <a:rPr lang="es-ES_tradnl" sz="2800" dirty="0" err="1">
                <a:latin typeface="BookAntiqua"/>
              </a:rPr>
              <a:t>parálisis</a:t>
            </a:r>
            <a:r>
              <a:rPr lang="es-ES_tradnl" sz="2800" dirty="0">
                <a:latin typeface="BookAntiqua"/>
              </a:rPr>
              <a:t> en la toma de decisiones con </a:t>
            </a:r>
          </a:p>
          <a:p>
            <a:r>
              <a:rPr lang="es-ES_tradnl" sz="2800" dirty="0">
                <a:latin typeface="BookAntiqua"/>
              </a:rPr>
              <a:t>humildad. </a:t>
            </a:r>
            <a:endParaRPr lang="es-ES_tradnl" sz="2800" dirty="0"/>
          </a:p>
          <a:p>
            <a:pPr>
              <a:buFont typeface="+mj-lt"/>
              <a:buAutoNum type="arabicPeriod" startAt="6"/>
            </a:pPr>
            <a:r>
              <a:rPr lang="es-ES_tradnl" sz="2800" b="1" dirty="0">
                <a:latin typeface="BookAntiqua"/>
              </a:rPr>
              <a:t>Aman profundamente. </a:t>
            </a:r>
            <a:r>
              <a:rPr lang="es-ES_tradnl" sz="2800" dirty="0">
                <a:latin typeface="BookAntiqua"/>
              </a:rPr>
              <a:t>Valoran a la gente, no al poder. </a:t>
            </a:r>
          </a:p>
          <a:p>
            <a:pPr>
              <a:buFont typeface="+mj-lt"/>
              <a:buAutoNum type="arabicPeriod" startAt="6"/>
            </a:pPr>
            <a:r>
              <a:rPr lang="es-ES_tradnl" sz="2800" b="1" dirty="0">
                <a:latin typeface="BookAntiqua"/>
              </a:rPr>
              <a:t>Oran con </a:t>
            </a:r>
            <a:r>
              <a:rPr lang="es-ES_tradnl" sz="2800" b="1" dirty="0" err="1">
                <a:latin typeface="BookAntiqua"/>
              </a:rPr>
              <a:t>intención</a:t>
            </a:r>
            <a:r>
              <a:rPr lang="es-ES_tradnl" sz="2800" b="1" dirty="0">
                <a:latin typeface="BookAntiqua"/>
              </a:rPr>
              <a:t>. </a:t>
            </a:r>
            <a:r>
              <a:rPr lang="es-ES_tradnl" sz="2800" dirty="0">
                <a:latin typeface="BookAntiqua"/>
              </a:rPr>
              <a:t>Dan la bienvenida al cambio en ellos mismos, aunque lo </a:t>
            </a:r>
          </a:p>
          <a:p>
            <a:r>
              <a:rPr lang="es-ES_tradnl" sz="2800" dirty="0">
                <a:latin typeface="BookAntiqua"/>
              </a:rPr>
              <a:t>deseen en otros.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546146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52AA33-553D-9643-BDBD-77B8E272BBB9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B356AD-24D4-FA4B-9B89-22CDF5935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2F53A3-CE26-6A49-A506-F3DDBD4D2A5E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11F0AF8-8558-FF48-918C-8C6989227015}"/>
              </a:ext>
            </a:extLst>
          </p:cNvPr>
          <p:cNvSpPr/>
          <p:nvPr/>
        </p:nvSpPr>
        <p:spPr>
          <a:xfrm>
            <a:off x="2286000" y="290495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  <a:cs typeface="Tw Cen MT" panose="020B0602020104020603" pitchFamily="34" charset="77"/>
              </a:rPr>
              <a:t>¿Cuál de estas siete anclas crees que es su punto fuerte? </a:t>
            </a:r>
            <a:endParaRPr lang="en-PH" sz="3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3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52AA33-553D-9643-BDBD-77B8E272BBB9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B356AD-24D4-FA4B-9B89-22CDF5935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2F53A3-CE26-6A49-A506-F3DDBD4D2A5E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11F0AF8-8558-FF48-918C-8C6989227015}"/>
              </a:ext>
            </a:extLst>
          </p:cNvPr>
          <p:cNvSpPr/>
          <p:nvPr/>
        </p:nvSpPr>
        <p:spPr>
          <a:xfrm>
            <a:off x="2286000" y="290495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</a:rPr>
              <a:t>¿Cuál de estas anclas crees que puede aplicarse a su liderazgo? </a:t>
            </a:r>
            <a:endParaRPr lang="en-PH" sz="34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925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19F8EC-7F23-9B45-A06C-95CA69CF5E4E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874305"/>
              <a:ext cx="71723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399760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9FDF4C7-8076-9B4E-B516-27640E6D202C}"/>
              </a:ext>
            </a:extLst>
          </p:cNvPr>
          <p:cNvSpPr/>
          <p:nvPr/>
        </p:nvSpPr>
        <p:spPr>
          <a:xfrm>
            <a:off x="1999397" y="540057"/>
            <a:ext cx="5145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  <a:t>EL GOZO DEL LIDERAZGO</a:t>
            </a:r>
            <a:b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89FD1-9DF3-C84A-BB66-DE14930E0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353099"/>
            <a:ext cx="3225800" cy="3860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576745-624B-A143-BA35-8943893D2313}"/>
              </a:ext>
            </a:extLst>
          </p:cNvPr>
          <p:cNvCxnSpPr/>
          <p:nvPr/>
        </p:nvCxnSpPr>
        <p:spPr>
          <a:xfrm flipV="1">
            <a:off x="6223000" y="2311400"/>
            <a:ext cx="76200" cy="635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85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52AA33-553D-9643-BDBD-77B8E272BBB9}"/>
              </a:ext>
            </a:extLst>
          </p:cNvPr>
          <p:cNvGrpSpPr/>
          <p:nvPr/>
        </p:nvGrpSpPr>
        <p:grpSpPr>
          <a:xfrm>
            <a:off x="1739900" y="420424"/>
            <a:ext cx="5664200" cy="2057400"/>
            <a:chOff x="1739900" y="584200"/>
            <a:chExt cx="5664200" cy="2057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B356AD-24D4-FA4B-9B89-22CDF5935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900" y="660400"/>
              <a:ext cx="5664200" cy="1905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2F53A3-CE26-6A49-A506-F3DDBD4D2A5E}"/>
                </a:ext>
              </a:extLst>
            </p:cNvPr>
            <p:cNvSpPr/>
            <p:nvPr/>
          </p:nvSpPr>
          <p:spPr>
            <a:xfrm>
              <a:off x="3517900" y="584200"/>
              <a:ext cx="2108200" cy="2057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en-US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¿</a:t>
              </a:r>
              <a:r>
                <a:rPr lang="es-ES_tradnl" sz="80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?</a:t>
              </a:r>
              <a:endParaRPr lang="es-ES_tradnl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11F0AF8-8558-FF48-918C-8C6989227015}"/>
              </a:ext>
            </a:extLst>
          </p:cNvPr>
          <p:cNvSpPr/>
          <p:nvPr/>
        </p:nvSpPr>
        <p:spPr>
          <a:xfrm>
            <a:off x="1739900" y="2904954"/>
            <a:ext cx="5664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</a:rPr>
              <a:t>¿Qué diferencia puede haber en su ministerio si ustedes aplican esta ancla? </a:t>
            </a:r>
            <a:endParaRPr lang="en-PH" sz="3400" b="1" dirty="0">
              <a:solidFill>
                <a:srgbClr val="000000"/>
              </a:solidFill>
              <a:latin typeface="Tw Cen MT" panose="020B0602020104020603" pitchFamily="34" charset="7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4251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8C6E42-2C25-814F-A5C9-BCA97531D7BA}"/>
              </a:ext>
            </a:extLst>
          </p:cNvPr>
          <p:cNvGrpSpPr/>
          <p:nvPr/>
        </p:nvGrpSpPr>
        <p:grpSpPr>
          <a:xfrm>
            <a:off x="-12700" y="0"/>
            <a:ext cx="3238500" cy="6858000"/>
            <a:chOff x="-12700" y="0"/>
            <a:chExt cx="32385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272744-DDCB-E441-82A1-4C2599FB01BE}"/>
                </a:ext>
              </a:extLst>
            </p:cNvPr>
            <p:cNvGrpSpPr/>
            <p:nvPr/>
          </p:nvGrpSpPr>
          <p:grpSpPr>
            <a:xfrm flipH="1">
              <a:off x="-12700" y="0"/>
              <a:ext cx="3238500" cy="6858000"/>
              <a:chOff x="0" y="0"/>
              <a:chExt cx="3238500" cy="685800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39494CA-F0E2-8F45-B844-FFC477B9C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796" t="2500" r="70336"/>
              <a:stretch/>
            </p:blipFill>
            <p:spPr>
              <a:xfrm>
                <a:off x="1150569" y="0"/>
                <a:ext cx="2087931" cy="68580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660FBBB-ED57-9244-807D-7320AF7F2BA5}"/>
                  </a:ext>
                </a:extLst>
              </p:cNvPr>
              <p:cNvSpPr/>
              <p:nvPr/>
            </p:nvSpPr>
            <p:spPr>
              <a:xfrm>
                <a:off x="0" y="0"/>
                <a:ext cx="1585913" cy="571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4E0E2E-C029-6A42-8F36-0D80BC77EEEF}"/>
                </a:ext>
              </a:extLst>
            </p:cNvPr>
            <p:cNvSpPr/>
            <p:nvPr/>
          </p:nvSpPr>
          <p:spPr>
            <a:xfrm>
              <a:off x="500512" y="5567363"/>
              <a:ext cx="2128837" cy="112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56F9919-4278-BB43-9809-691AA59CA59B}"/>
              </a:ext>
            </a:extLst>
          </p:cNvPr>
          <p:cNvSpPr/>
          <p:nvPr/>
        </p:nvSpPr>
        <p:spPr>
          <a:xfrm>
            <a:off x="2902304" y="920621"/>
            <a:ext cx="54522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4000" b="1" dirty="0">
                <a:solidFill>
                  <a:srgbClr val="000000"/>
                </a:solidFill>
                <a:latin typeface="Tw Cen MT" panose="020B0602020104020603" pitchFamily="34" charset="77"/>
                <a:ea typeface="Malgun Gothic" panose="020B0503020000020004" pitchFamily="34" charset="-127"/>
              </a:rPr>
              <a:t>“Nuestro testimonio de fe en Jesucristo debe informar y transformar la manera en que vivimos y lideramos en una comunidad de fe, hogares y organizaciones.”</a:t>
            </a:r>
          </a:p>
        </p:txBody>
      </p:sp>
    </p:spTree>
    <p:extLst>
      <p:ext uri="{BB962C8B-B14F-4D97-AF65-F5344CB8AC3E}">
        <p14:creationId xmlns:p14="http://schemas.microsoft.com/office/powerpoint/2010/main" val="11190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AD4AB8C-B7F0-7947-AA8D-5AF7197D6DC6}"/>
              </a:ext>
            </a:extLst>
          </p:cNvPr>
          <p:cNvSpPr txBox="1"/>
          <p:nvPr/>
        </p:nvSpPr>
        <p:spPr>
          <a:xfrm>
            <a:off x="1884244" y="2006600"/>
            <a:ext cx="5861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1142994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7D7F46-DFB4-C34B-B332-35699A76CA9B}"/>
              </a:ext>
            </a:extLst>
          </p:cNvPr>
          <p:cNvGrpSpPr/>
          <p:nvPr/>
        </p:nvGrpSpPr>
        <p:grpSpPr>
          <a:xfrm>
            <a:off x="0" y="5123564"/>
            <a:ext cx="9144000" cy="1734436"/>
            <a:chOff x="0" y="5123564"/>
            <a:chExt cx="9144000" cy="17344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38AD17-A91E-4043-A613-B5A0C35869C8}"/>
                </a:ext>
              </a:extLst>
            </p:cNvPr>
            <p:cNvSpPr/>
            <p:nvPr/>
          </p:nvSpPr>
          <p:spPr>
            <a:xfrm>
              <a:off x="0" y="5629275"/>
              <a:ext cx="9144000" cy="12287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3226D0-B24E-0D49-8CDD-02F782776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4F1C1C"/>
                </a:clrFrom>
                <a:clrTo>
                  <a:srgbClr val="4F1C1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4315" y="5123564"/>
              <a:ext cx="994410" cy="17344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2F128-ADCD-BE48-8748-5513234019A6}"/>
                </a:ext>
              </a:extLst>
            </p:cNvPr>
            <p:cNvSpPr txBox="1"/>
            <p:nvPr/>
          </p:nvSpPr>
          <p:spPr>
            <a:xfrm>
              <a:off x="1228725" y="5626894"/>
              <a:ext cx="71723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>
                  <a:solidFill>
                    <a:srgbClr val="C000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Siete Anclas</a:t>
              </a:r>
              <a:endParaRPr lang="es-ES_tradnl" sz="2400" b="1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  <a:p>
              <a:r>
                <a:rPr lang="es-ES_tradnl" sz="2400" b="1">
                  <a:latin typeface="American Typewriter" panose="02090604020004020304" pitchFamily="18" charset="77"/>
                  <a:cs typeface="Arial" panose="020B0604020202020204" pitchFamily="34" charset="0"/>
                </a:rPr>
                <a:t>¡Liderazgo Decisivo! ¡Liderazgo Fiel!</a:t>
              </a:r>
            </a:p>
            <a:p>
              <a:r>
                <a:rPr lang="es-ES_tradnl">
                  <a:latin typeface="American Typewriter" panose="02090604020004020304" pitchFamily="18" charset="77"/>
                  <a:cs typeface="Arial" panose="020B0604020202020204" pitchFamily="34" charset="0"/>
                </a:rPr>
                <a:t>Reflexiones e Indicadores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68624B-DA84-BA45-84DF-5594522882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6604479"/>
              <a:ext cx="4800600" cy="42864"/>
            </a:xfrm>
            <a:prstGeom prst="line">
              <a:avLst/>
            </a:prstGeom>
            <a:ln w="825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95DD8FC-99DD-2D4F-AA04-970E80C0F72C}"/>
              </a:ext>
            </a:extLst>
          </p:cNvPr>
          <p:cNvSpPr/>
          <p:nvPr/>
        </p:nvSpPr>
        <p:spPr>
          <a:xfrm>
            <a:off x="1716206" y="2273321"/>
            <a:ext cx="5711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Dr. Edward LeBron Fairbanks</a:t>
            </a:r>
          </a:p>
          <a:p>
            <a:pPr algn="ctr"/>
            <a:r>
              <a:rPr lang="en-US" sz="3200" dirty="0" err="1"/>
              <a:t>www.BoardServe.org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240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1C0A8-F4C4-6941-B86B-63DBA90D7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0ED16C-C47F-774F-8DC8-7DE0BF54F1CE}"/>
              </a:ext>
            </a:extLst>
          </p:cNvPr>
          <p:cNvSpPr/>
          <p:nvPr/>
        </p:nvSpPr>
        <p:spPr>
          <a:xfrm>
            <a:off x="-1" y="3743864"/>
            <a:ext cx="9144001" cy="2467155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4400">
                <a:solidFill>
                  <a:schemeClr val="tx1"/>
                </a:solidFill>
              </a:rPr>
              <a:t>¡</a:t>
            </a:r>
            <a:r>
              <a:rPr lang="es-ES" sz="4400">
                <a:solidFill>
                  <a:schemeClr val="tx1"/>
                </a:solidFill>
              </a:rPr>
              <a:t>Bienaventurado el LÍDER capturado por una gran visión inspirada por Dios!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6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29676-B36F-064D-8D3C-F6A171BB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13A611-B262-0847-B517-BF41EE7C95A1}"/>
              </a:ext>
            </a:extLst>
          </p:cNvPr>
          <p:cNvSpPr/>
          <p:nvPr/>
        </p:nvSpPr>
        <p:spPr>
          <a:xfrm>
            <a:off x="-1" y="4347713"/>
            <a:ext cx="9144001" cy="1863306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>
                <a:solidFill>
                  <a:schemeClr val="tx1"/>
                </a:solidFill>
              </a:rPr>
              <a:t>“Visión”</a:t>
            </a:r>
            <a:r>
              <a:rPr lang="es-ES" sz="4400">
                <a:solidFill>
                  <a:schemeClr val="tx1"/>
                </a:solidFill>
              </a:rPr>
              <a:t> tiene que ver con ver las cosas claras a una gran distancia”</a:t>
            </a:r>
            <a:endParaRPr lang="en-PH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2C7E3D-9D91-8C47-BB9E-7710553A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7F69B6-8CF9-1B41-A8E0-F7D3F080EE7E}"/>
              </a:ext>
            </a:extLst>
          </p:cNvPr>
          <p:cNvSpPr/>
          <p:nvPr/>
        </p:nvSpPr>
        <p:spPr>
          <a:xfrm>
            <a:off x="-1" y="4347713"/>
            <a:ext cx="9144001" cy="1863306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>
                <a:solidFill>
                  <a:schemeClr val="tx1"/>
                </a:solidFill>
              </a:rPr>
              <a:t>La </a:t>
            </a:r>
            <a:r>
              <a:rPr lang="es-ES_tradnl" sz="3600" err="1">
                <a:solidFill>
                  <a:schemeClr val="tx1"/>
                </a:solidFill>
              </a:rPr>
              <a:t>visión</a:t>
            </a:r>
            <a:r>
              <a:rPr lang="es-ES_tradnl" sz="3600">
                <a:solidFill>
                  <a:schemeClr val="tx1"/>
                </a:solidFill>
              </a:rPr>
              <a:t> es una perspectiva interior que consume, que trae fervor y que nos atrae fuertemente. </a:t>
            </a:r>
          </a:p>
        </p:txBody>
      </p:sp>
    </p:spTree>
    <p:extLst>
      <p:ext uri="{BB962C8B-B14F-4D97-AF65-F5344CB8AC3E}">
        <p14:creationId xmlns:p14="http://schemas.microsoft.com/office/powerpoint/2010/main" val="163426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93CC03-374A-3D4A-AAE9-1A7364D3D58F}"/>
              </a:ext>
            </a:extLst>
          </p:cNvPr>
          <p:cNvSpPr/>
          <p:nvPr/>
        </p:nvSpPr>
        <p:spPr>
          <a:xfrm>
            <a:off x="1999397" y="540057"/>
            <a:ext cx="547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  <a:t>EL DOLOR DEL LIDERAZGO</a:t>
            </a:r>
            <a:br>
              <a:rPr lang="es-ES_tradnl" sz="3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76D19-79AC-784C-B4A7-280BFBF2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863785"/>
            <a:ext cx="7340600" cy="416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85EE92-80D4-3B4A-82D6-7303A1CFF999}"/>
              </a:ext>
            </a:extLst>
          </p:cNvPr>
          <p:cNvSpPr/>
          <p:nvPr/>
        </p:nvSpPr>
        <p:spPr>
          <a:xfrm>
            <a:off x="807522" y="2743199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REALIDAD DEL MOMENTO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F41E4-884A-EA4E-A788-3F47BADBAEBA}"/>
              </a:ext>
            </a:extLst>
          </p:cNvPr>
          <p:cNvSpPr/>
          <p:nvPr/>
        </p:nvSpPr>
        <p:spPr>
          <a:xfrm>
            <a:off x="5628904" y="2743199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VISIÓN DE FUTURO </a:t>
            </a:r>
          </a:p>
        </p:txBody>
      </p:sp>
    </p:spTree>
    <p:extLst>
      <p:ext uri="{BB962C8B-B14F-4D97-AF65-F5344CB8AC3E}">
        <p14:creationId xmlns:p14="http://schemas.microsoft.com/office/powerpoint/2010/main" val="319153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55F59-0937-3241-93F1-0F87DA12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8" y="1839224"/>
            <a:ext cx="5435600" cy="4076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8FEF4A-CCC3-8343-BD01-A2A417A96684}"/>
              </a:ext>
            </a:extLst>
          </p:cNvPr>
          <p:cNvSpPr/>
          <p:nvPr/>
        </p:nvSpPr>
        <p:spPr>
          <a:xfrm>
            <a:off x="1527737" y="604651"/>
            <a:ext cx="6088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3000" b="1">
                <a:latin typeface="Arial" panose="020B0604020202020204" pitchFamily="34" charset="0"/>
                <a:cs typeface="Arial" panose="020B0604020202020204" pitchFamily="34" charset="0"/>
              </a:rPr>
              <a:t>¿TE OLVIDASTE DE LA VISIÓN?</a:t>
            </a:r>
            <a:endParaRPr lang="en-PH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3D1AF-3546-4242-9CB3-53C82C0A5664}"/>
              </a:ext>
            </a:extLst>
          </p:cNvPr>
          <p:cNvSpPr/>
          <p:nvPr/>
        </p:nvSpPr>
        <p:spPr>
          <a:xfrm>
            <a:off x="807522" y="2743199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REALIDAD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3AAA1-3381-634B-AB90-3BCA6E493293}"/>
              </a:ext>
            </a:extLst>
          </p:cNvPr>
          <p:cNvSpPr/>
          <p:nvPr/>
        </p:nvSpPr>
        <p:spPr>
          <a:xfrm>
            <a:off x="5352860" y="4144487"/>
            <a:ext cx="2707574" cy="9975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VISIÓN </a:t>
            </a:r>
          </a:p>
        </p:txBody>
      </p:sp>
    </p:spTree>
    <p:extLst>
      <p:ext uri="{BB962C8B-B14F-4D97-AF65-F5344CB8AC3E}">
        <p14:creationId xmlns:p14="http://schemas.microsoft.com/office/powerpoint/2010/main" val="405142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5293B856BD64CB1B87359681A7667" ma:contentTypeVersion="12" ma:contentTypeDescription="Create a new document." ma:contentTypeScope="" ma:versionID="e2e4fca6c7706156bc0866a237d2715b">
  <xsd:schema xmlns:xsd="http://www.w3.org/2001/XMLSchema" xmlns:xs="http://www.w3.org/2001/XMLSchema" xmlns:p="http://schemas.microsoft.com/office/2006/metadata/properties" xmlns:ns2="88ac171a-a967-4333-ab36-6fd36cf34859" xmlns:ns3="f988c003-70f0-43cc-9aae-75fb2e975181" targetNamespace="http://schemas.microsoft.com/office/2006/metadata/properties" ma:root="true" ma:fieldsID="6cce27538b149d122bf51225c47e4bdf" ns2:_="" ns3:_="">
    <xsd:import namespace="88ac171a-a967-4333-ab36-6fd36cf34859"/>
    <xsd:import namespace="f988c003-70f0-43cc-9aae-75fb2e975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c171a-a967-4333-ab36-6fd36cf34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8c003-70f0-43cc-9aae-75fb2e975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8ED19-0EBF-4565-89F3-AFD0C3BB74E6}"/>
</file>

<file path=customXml/itemProps2.xml><?xml version="1.0" encoding="utf-8"?>
<ds:datastoreItem xmlns:ds="http://schemas.openxmlformats.org/officeDocument/2006/customXml" ds:itemID="{2762B8AD-05D2-4944-826E-6AB18E9323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17622</TotalTime>
  <Words>1263</Words>
  <Application>Microsoft Macintosh PowerPoint</Application>
  <PresentationFormat>On-screen Show (4:3)</PresentationFormat>
  <Paragraphs>229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BookAntiqua</vt:lpstr>
      <vt:lpstr>TimesNewRomanPS</vt:lpstr>
      <vt:lpstr>American Typewriter</vt:lpstr>
      <vt:lpstr>Apple Chancery</vt:lpstr>
      <vt:lpstr>Arial</vt:lpstr>
      <vt:lpstr>Arial</vt:lpstr>
      <vt:lpstr>Calibri</vt:lpstr>
      <vt:lpstr>Calibri Light</vt:lpstr>
      <vt:lpstr>Helvetica Neue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Fairbanks, E. Lebron</cp:lastModifiedBy>
  <cp:revision>36</cp:revision>
  <dcterms:created xsi:type="dcterms:W3CDTF">2018-12-26T03:05:05Z</dcterms:created>
  <dcterms:modified xsi:type="dcterms:W3CDTF">2022-06-09T17:12:02Z</dcterms:modified>
</cp:coreProperties>
</file>