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snapToObjects="1">
      <p:cViewPr varScale="1">
        <p:scale>
          <a:sx n="54" d="100"/>
          <a:sy n="54" d="100"/>
        </p:scale>
        <p:origin x="79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2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latin typeface="+mn-lt"/>
                <a:ea typeface="+mn-ea"/>
                <a:cs typeface="+mn-cs"/>
                <a:sym typeface="Helvetica Neue"/>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10000">
                <a:solidFill>
                  <a:srgbClr val="79A0C1"/>
                </a:solidFill>
                <a:latin typeface="Beyond Infinity"/>
                <a:ea typeface="Beyond Infinity"/>
                <a:cs typeface="Beyond Infinity"/>
                <a:sym typeface="Beyond Infinity"/>
              </a:defRPr>
            </a:lvl1pPr>
            <a:lvl2pPr marL="0" indent="457200" defTabSz="825500">
              <a:lnSpc>
                <a:spcPct val="100000"/>
              </a:lnSpc>
              <a:spcBef>
                <a:spcPts val="0"/>
              </a:spcBef>
              <a:buSzTx/>
              <a:buNone/>
              <a:defRPr sz="10000">
                <a:solidFill>
                  <a:srgbClr val="79A0C1"/>
                </a:solidFill>
                <a:latin typeface="Beyond Infinity"/>
                <a:ea typeface="Beyond Infinity"/>
                <a:cs typeface="Beyond Infinity"/>
                <a:sym typeface="Beyond Infinity"/>
              </a:defRPr>
            </a:lvl2pPr>
            <a:lvl3pPr marL="0" indent="914400" defTabSz="825500">
              <a:lnSpc>
                <a:spcPct val="100000"/>
              </a:lnSpc>
              <a:spcBef>
                <a:spcPts val="0"/>
              </a:spcBef>
              <a:buSzTx/>
              <a:buNone/>
              <a:defRPr sz="10000">
                <a:solidFill>
                  <a:srgbClr val="79A0C1"/>
                </a:solidFill>
                <a:latin typeface="Beyond Infinity"/>
                <a:ea typeface="Beyond Infinity"/>
                <a:cs typeface="Beyond Infinity"/>
                <a:sym typeface="Beyond Infinity"/>
              </a:defRPr>
            </a:lvl3pPr>
            <a:lvl4pPr marL="0" indent="1371600" defTabSz="825500">
              <a:lnSpc>
                <a:spcPct val="100000"/>
              </a:lnSpc>
              <a:spcBef>
                <a:spcPts val="0"/>
              </a:spcBef>
              <a:buSzTx/>
              <a:buNone/>
              <a:defRPr sz="10000">
                <a:solidFill>
                  <a:srgbClr val="79A0C1"/>
                </a:solidFill>
                <a:latin typeface="Beyond Infinity"/>
                <a:ea typeface="Beyond Infinity"/>
                <a:cs typeface="Beyond Infinity"/>
                <a:sym typeface="Beyond Infinity"/>
              </a:defRPr>
            </a:lvl4pPr>
            <a:lvl5pPr marL="0" indent="1828800" defTabSz="825500">
              <a:lnSpc>
                <a:spcPct val="100000"/>
              </a:lnSpc>
              <a:spcBef>
                <a:spcPts val="0"/>
              </a:spcBef>
              <a:buSzTx/>
              <a:buNone/>
              <a:defRPr sz="10000">
                <a:solidFill>
                  <a:srgbClr val="79A0C1"/>
                </a:solidFill>
                <a:latin typeface="Beyond Infinity"/>
                <a:ea typeface="Beyond Infinity"/>
                <a:cs typeface="Beyond Infinity"/>
                <a:sym typeface="Beyond Infinity"/>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latin typeface="+mn-lt"/>
                <a:ea typeface="+mn-ea"/>
                <a:cs typeface="+mn-cs"/>
                <a:sym typeface="Helvetica Neue"/>
              </a:defRPr>
            </a:lvl1pPr>
            <a:lvl2pPr marL="0" indent="457200" algn="ctr">
              <a:lnSpc>
                <a:spcPct val="80000"/>
              </a:lnSpc>
              <a:spcBef>
                <a:spcPts val="0"/>
              </a:spcBef>
              <a:buSzTx/>
              <a:buNone/>
              <a:defRPr sz="25000" b="1" spc="-250">
                <a:solidFill>
                  <a:schemeClr val="accent1">
                    <a:hueOff val="114395"/>
                    <a:lumOff val="-24975"/>
                  </a:schemeClr>
                </a:solidFill>
                <a:latin typeface="+mn-lt"/>
                <a:ea typeface="+mn-ea"/>
                <a:cs typeface="+mn-cs"/>
                <a:sym typeface="Helvetica Neue"/>
              </a:defRPr>
            </a:lvl2pPr>
            <a:lvl3pPr marL="0" indent="914400" algn="ctr">
              <a:lnSpc>
                <a:spcPct val="80000"/>
              </a:lnSpc>
              <a:spcBef>
                <a:spcPts val="0"/>
              </a:spcBef>
              <a:buSzTx/>
              <a:buNone/>
              <a:defRPr sz="25000" b="1" spc="-250">
                <a:solidFill>
                  <a:schemeClr val="accent1">
                    <a:hueOff val="114395"/>
                    <a:lumOff val="-24975"/>
                  </a:schemeClr>
                </a:solidFill>
                <a:latin typeface="+mn-lt"/>
                <a:ea typeface="+mn-ea"/>
                <a:cs typeface="+mn-cs"/>
                <a:sym typeface="Helvetica Neue"/>
              </a:defRPr>
            </a:lvl3pPr>
            <a:lvl4pPr marL="0" indent="1371600" algn="ctr">
              <a:lnSpc>
                <a:spcPct val="80000"/>
              </a:lnSpc>
              <a:spcBef>
                <a:spcPts val="0"/>
              </a:spcBef>
              <a:buSzTx/>
              <a:buNone/>
              <a:defRPr sz="25000" b="1" spc="-250">
                <a:solidFill>
                  <a:schemeClr val="accent1">
                    <a:hueOff val="114395"/>
                    <a:lumOff val="-24975"/>
                  </a:schemeClr>
                </a:solidFill>
                <a:latin typeface="+mn-lt"/>
                <a:ea typeface="+mn-ea"/>
                <a:cs typeface="+mn-cs"/>
                <a:sym typeface="Helvetica Neue"/>
              </a:defRPr>
            </a:lvl4pPr>
            <a:lvl5pPr marL="0" indent="1828800" algn="ctr">
              <a:lnSpc>
                <a:spcPct val="80000"/>
              </a:lnSpc>
              <a:spcBef>
                <a:spcPts val="0"/>
              </a:spcBef>
              <a:buSzTx/>
              <a:buNone/>
              <a:defRPr sz="25000" b="1" spc="-250">
                <a:solidFill>
                  <a:schemeClr val="accent1">
                    <a:hueOff val="114395"/>
                    <a:lumOff val="-24975"/>
                  </a:schemeClr>
                </a:solidFill>
                <a:latin typeface="+mn-lt"/>
                <a:ea typeface="+mn-ea"/>
                <a:cs typeface="+mn-cs"/>
                <a:sym typeface="Helvetica Neue"/>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atin typeface="+mn-lt"/>
                <a:ea typeface="+mn-ea"/>
                <a:cs typeface="+mn-cs"/>
                <a:sym typeface="Helvetica Neue"/>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atin typeface="+mn-lt"/>
                <a:ea typeface="+mn-ea"/>
                <a:cs typeface="+mn-cs"/>
                <a:sym typeface="Helvetica Neue"/>
              </a:defRPr>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617931575_1991x1322.jp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627569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atin typeface="+mn-lt"/>
                <a:ea typeface="+mn-ea"/>
                <a:cs typeface="+mn-cs"/>
                <a:sym typeface="Helvetica Neue"/>
              </a:defRPr>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000" i="1">
                <a:solidFill>
                  <a:srgbClr val="FFFFFF"/>
                </a:solidFill>
                <a:latin typeface="Brandon Grotesque Light"/>
                <a:ea typeface="Brandon Grotesque Light"/>
                <a:cs typeface="Brandon Grotesque Light"/>
                <a:sym typeface="Brandon Grotesque Light"/>
              </a:defRPr>
            </a:lvl1pPr>
            <a:lvl2pPr marL="0" indent="457200" defTabSz="825500">
              <a:lnSpc>
                <a:spcPct val="100000"/>
              </a:lnSpc>
              <a:spcBef>
                <a:spcPts val="0"/>
              </a:spcBef>
              <a:buSzTx/>
              <a:buNone/>
              <a:defRPr sz="5000" i="1">
                <a:solidFill>
                  <a:srgbClr val="FFFFFF"/>
                </a:solidFill>
                <a:latin typeface="Brandon Grotesque Light"/>
                <a:ea typeface="Brandon Grotesque Light"/>
                <a:cs typeface="Brandon Grotesque Light"/>
                <a:sym typeface="Brandon Grotesque Light"/>
              </a:defRPr>
            </a:lvl2pPr>
            <a:lvl3pPr marL="0" indent="914400" defTabSz="825500">
              <a:lnSpc>
                <a:spcPct val="100000"/>
              </a:lnSpc>
              <a:spcBef>
                <a:spcPts val="0"/>
              </a:spcBef>
              <a:buSzTx/>
              <a:buNone/>
              <a:defRPr sz="5000" i="1">
                <a:solidFill>
                  <a:srgbClr val="FFFFFF"/>
                </a:solidFill>
                <a:latin typeface="Brandon Grotesque Light"/>
                <a:ea typeface="Brandon Grotesque Light"/>
                <a:cs typeface="Brandon Grotesque Light"/>
                <a:sym typeface="Brandon Grotesque Light"/>
              </a:defRPr>
            </a:lvl3pPr>
            <a:lvl4pPr marL="0" indent="1371600" defTabSz="825500">
              <a:lnSpc>
                <a:spcPct val="100000"/>
              </a:lnSpc>
              <a:spcBef>
                <a:spcPts val="0"/>
              </a:spcBef>
              <a:buSzTx/>
              <a:buNone/>
              <a:defRPr sz="5000" i="1">
                <a:solidFill>
                  <a:srgbClr val="FFFFFF"/>
                </a:solidFill>
                <a:latin typeface="Brandon Grotesque Light"/>
                <a:ea typeface="Brandon Grotesque Light"/>
                <a:cs typeface="Brandon Grotesque Light"/>
                <a:sym typeface="Brandon Grotesque Light"/>
              </a:defRPr>
            </a:lvl4pPr>
            <a:lvl5pPr marL="0" indent="1828800" defTabSz="825500">
              <a:lnSpc>
                <a:spcPct val="100000"/>
              </a:lnSpc>
              <a:spcBef>
                <a:spcPts val="0"/>
              </a:spcBef>
              <a:buSzTx/>
              <a:buNone/>
              <a:defRPr sz="5000" i="1">
                <a:solidFill>
                  <a:srgbClr val="FFFFFF"/>
                </a:solidFill>
                <a:latin typeface="Brandon Grotesque Light"/>
                <a:ea typeface="Brandon Grotesque Light"/>
                <a:cs typeface="Brandon Grotesque Light"/>
                <a:sym typeface="Brandon Grotesque Light"/>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36959463_1989x1321.jp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atin typeface="+mn-lt"/>
                <a:ea typeface="+mn-ea"/>
                <a:cs typeface="+mn-cs"/>
                <a:sym typeface="Helvetica Neue"/>
              </a:defRPr>
            </a:lvl1pPr>
            <a:lvl2pPr marL="0" indent="457200" defTabSz="825500">
              <a:lnSpc>
                <a:spcPct val="100000"/>
              </a:lnSpc>
              <a:spcBef>
                <a:spcPts val="0"/>
              </a:spcBef>
              <a:buSzTx/>
              <a:buNone/>
              <a:defRPr sz="5500" b="1">
                <a:latin typeface="+mn-lt"/>
                <a:ea typeface="+mn-ea"/>
                <a:cs typeface="+mn-cs"/>
                <a:sym typeface="Helvetica Neue"/>
              </a:defRPr>
            </a:lvl2pPr>
            <a:lvl3pPr marL="0" indent="914400" defTabSz="825500">
              <a:lnSpc>
                <a:spcPct val="100000"/>
              </a:lnSpc>
              <a:spcBef>
                <a:spcPts val="0"/>
              </a:spcBef>
              <a:buSzTx/>
              <a:buNone/>
              <a:defRPr sz="5500" b="1">
                <a:latin typeface="+mn-lt"/>
                <a:ea typeface="+mn-ea"/>
                <a:cs typeface="+mn-cs"/>
                <a:sym typeface="Helvetica Neue"/>
              </a:defRPr>
            </a:lvl3pPr>
            <a:lvl4pPr marL="0" indent="1371600" defTabSz="825500">
              <a:lnSpc>
                <a:spcPct val="100000"/>
              </a:lnSpc>
              <a:spcBef>
                <a:spcPts val="0"/>
              </a:spcBef>
              <a:buSzTx/>
              <a:buNone/>
              <a:defRPr sz="5500" b="1">
                <a:latin typeface="+mn-lt"/>
                <a:ea typeface="+mn-ea"/>
                <a:cs typeface="+mn-cs"/>
                <a:sym typeface="Helvetica Neue"/>
              </a:defRPr>
            </a:lvl4pPr>
            <a:lvl5pPr marL="0" indent="1828800" defTabSz="825500">
              <a:lnSpc>
                <a:spcPct val="100000"/>
              </a:lnSpc>
              <a:spcBef>
                <a:spcPts val="0"/>
              </a:spcBef>
              <a:buSzTx/>
              <a:buNone/>
              <a:defRPr sz="5500" b="1">
                <a:latin typeface="+mn-lt"/>
                <a:ea typeface="+mn-ea"/>
                <a:cs typeface="+mn-cs"/>
                <a:sym typeface="Helvetica Neue"/>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atin typeface="+mn-lt"/>
                <a:ea typeface="+mn-ea"/>
                <a:cs typeface="+mn-cs"/>
                <a:sym typeface="Helvetica Neue"/>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atin typeface="+mn-lt"/>
                <a:ea typeface="+mn-ea"/>
                <a:cs typeface="+mn-cs"/>
                <a:sym typeface="Helvetica Neue"/>
              </a:defRPr>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17931575_1991x1322.jpg"/>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atin typeface="+mn-lt"/>
                <a:ea typeface="+mn-ea"/>
                <a:cs typeface="+mn-cs"/>
                <a:sym typeface="Helvetica Neue"/>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atin typeface="+mn-lt"/>
                <a:ea typeface="+mn-ea"/>
                <a:cs typeface="+mn-cs"/>
                <a:sym typeface="Helvetica Neue"/>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atin typeface="+mn-lt"/>
                <a:ea typeface="+mn-ea"/>
                <a:cs typeface="+mn-cs"/>
                <a:sym typeface="Helvetica Neue"/>
              </a:defRPr>
            </a:lvl1pPr>
            <a:lvl2pPr marL="0" indent="457200" defTabSz="825500">
              <a:lnSpc>
                <a:spcPct val="100000"/>
              </a:lnSpc>
              <a:spcBef>
                <a:spcPts val="1800"/>
              </a:spcBef>
              <a:buSzTx/>
              <a:buNone/>
              <a:defRPr sz="5500" spc="-55">
                <a:latin typeface="+mn-lt"/>
                <a:ea typeface="+mn-ea"/>
                <a:cs typeface="+mn-cs"/>
                <a:sym typeface="Helvetica Neue"/>
              </a:defRPr>
            </a:lvl2pPr>
            <a:lvl3pPr marL="0" indent="914400" defTabSz="825500">
              <a:lnSpc>
                <a:spcPct val="100000"/>
              </a:lnSpc>
              <a:spcBef>
                <a:spcPts val="1800"/>
              </a:spcBef>
              <a:buSzTx/>
              <a:buNone/>
              <a:defRPr sz="5500" spc="-55">
                <a:latin typeface="+mn-lt"/>
                <a:ea typeface="+mn-ea"/>
                <a:cs typeface="+mn-cs"/>
                <a:sym typeface="Helvetica Neue"/>
              </a:defRPr>
            </a:lvl3pPr>
            <a:lvl4pPr marL="0" indent="1371600" defTabSz="825500">
              <a:lnSpc>
                <a:spcPct val="100000"/>
              </a:lnSpc>
              <a:spcBef>
                <a:spcPts val="1800"/>
              </a:spcBef>
              <a:buSzTx/>
              <a:buNone/>
              <a:defRPr sz="5500" spc="-55">
                <a:latin typeface="+mn-lt"/>
                <a:ea typeface="+mn-ea"/>
                <a:cs typeface="+mn-cs"/>
                <a:sym typeface="Helvetica Neue"/>
              </a:defRPr>
            </a:lvl4pPr>
            <a:lvl5pPr marL="0" indent="1828800" defTabSz="825500">
              <a:lnSpc>
                <a:spcPct val="100000"/>
              </a:lnSpc>
              <a:spcBef>
                <a:spcPts val="1800"/>
              </a:spcBef>
              <a:buSzTx/>
              <a:buNone/>
              <a:defRPr sz="5500" spc="-55">
                <a:latin typeface="+mn-lt"/>
                <a:ea typeface="+mn-ea"/>
                <a:cs typeface="+mn-cs"/>
                <a:sym typeface="Helvetica Neue"/>
              </a:defRPr>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8890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1pPr>
      <a:lvl2pPr marL="14986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2pPr>
      <a:lvl3pPr marL="21082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3pPr>
      <a:lvl4pPr marL="27178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4pPr>
      <a:lvl5pPr marL="33274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5pPr>
      <a:lvl6pPr marL="39370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6pPr>
      <a:lvl7pPr marL="45466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7pPr>
      <a:lvl8pPr marL="51562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8pPr>
      <a:lvl9pPr marL="5765800" marR="0" indent="-889000" algn="l" defTabSz="2438338" rtl="0" latinLnBrk="0">
        <a:lnSpc>
          <a:spcPct val="90000"/>
        </a:lnSpc>
        <a:spcBef>
          <a:spcPts val="4500"/>
        </a:spcBef>
        <a:spcAft>
          <a:spcPts val="0"/>
        </a:spcAft>
        <a:buClrTx/>
        <a:buSzPct val="123000"/>
        <a:buFontTx/>
        <a:buChar char="•"/>
        <a:tabLst/>
        <a:defRPr sz="7000" b="0" i="0" u="none" strike="noStrike" cap="none" spc="0" baseline="0">
          <a:solidFill>
            <a:srgbClr val="000000"/>
          </a:solidFill>
          <a:uFillTx/>
          <a:latin typeface="Brandon Grotesque Medium"/>
          <a:ea typeface="Brandon Grotesque Medium"/>
          <a:cs typeface="Brandon Grotesque Medium"/>
          <a:sym typeface="Brandon Grotesque Medium"/>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lfairbanks@boardserve.org"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www.boardserve.or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mmlc-ppt-bg.jpg" descr="mmlc-ppt-bg.jpg"/>
          <p:cNvPicPr>
            <a:picLocks noChangeAspect="1"/>
          </p:cNvPicPr>
          <p:nvPr/>
        </p:nvPicPr>
        <p:blipFill>
          <a:blip r:embed="rId3"/>
          <a:stretch>
            <a:fillRect/>
          </a:stretch>
        </p:blipFill>
        <p:spPr>
          <a:xfrm>
            <a:off x="-264695" y="0"/>
            <a:ext cx="24384000" cy="13716000"/>
          </a:xfrm>
          <a:prstGeom prst="rect">
            <a:avLst/>
          </a:prstGeom>
          <a:ln w="12700">
            <a:miter lim="400000"/>
          </a:ln>
        </p:spPr>
      </p:pic>
      <p:sp>
        <p:nvSpPr>
          <p:cNvPr id="152" name="MENTORING…"/>
          <p:cNvSpPr txBox="1"/>
          <p:nvPr/>
        </p:nvSpPr>
        <p:spPr>
          <a:xfrm>
            <a:off x="3133579" y="3347772"/>
            <a:ext cx="6782694" cy="5714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256031">
              <a:defRPr sz="8400">
                <a:solidFill>
                  <a:srgbClr val="FFFFFF"/>
                </a:solidFill>
                <a:latin typeface="Brandon Grotesque Black"/>
                <a:ea typeface="Brandon Grotesque Black"/>
                <a:cs typeface="Brandon Grotesque Black"/>
                <a:sym typeface="Brandon Grotesque Black"/>
              </a:defRPr>
            </a:pPr>
            <a:r>
              <a:t>MENTORING </a:t>
            </a:r>
          </a:p>
          <a:p>
            <a:pPr defTabSz="256031">
              <a:defRPr sz="8400">
                <a:solidFill>
                  <a:srgbClr val="FFFFFF"/>
                </a:solidFill>
                <a:latin typeface="Brandon Grotesque Black"/>
                <a:ea typeface="Brandon Grotesque Black"/>
                <a:cs typeface="Brandon Grotesque Black"/>
                <a:sym typeface="Brandon Grotesque Black"/>
              </a:defRPr>
            </a:pPr>
            <a:r>
              <a:rPr>
                <a:latin typeface="Brandon Grotesque Light"/>
                <a:ea typeface="Brandon Grotesque Light"/>
                <a:cs typeface="Brandon Grotesque Light"/>
                <a:sym typeface="Brandon Grotesque Light"/>
              </a:rPr>
              <a:t>&amp;</a:t>
            </a:r>
            <a:r>
              <a:t> MODELING</a:t>
            </a:r>
          </a:p>
          <a:p>
            <a:pPr defTabSz="256031">
              <a:defRPr sz="8400">
                <a:solidFill>
                  <a:srgbClr val="FFFFFF"/>
                </a:solidFill>
                <a:latin typeface="Brandon Grotesque Black"/>
                <a:ea typeface="Brandon Grotesque Black"/>
                <a:cs typeface="Brandon Grotesque Black"/>
                <a:sym typeface="Brandon Grotesque Black"/>
              </a:defRPr>
            </a:pPr>
            <a:r>
              <a:t>LEADERSHIP</a:t>
            </a:r>
          </a:p>
        </p:txBody>
      </p:sp>
      <p:sp>
        <p:nvSpPr>
          <p:cNvPr id="153" name="Character"/>
          <p:cNvSpPr txBox="1">
            <a:spLocks noGrp="1"/>
          </p:cNvSpPr>
          <p:nvPr>
            <p:ph type="ctrTitle"/>
          </p:nvPr>
        </p:nvSpPr>
        <p:spPr>
          <a:xfrm>
            <a:off x="2767263" y="7000765"/>
            <a:ext cx="7406456" cy="3277990"/>
          </a:xfrm>
          <a:prstGeom prst="rect">
            <a:avLst/>
          </a:prstGeom>
        </p:spPr>
        <p:txBody>
          <a:bodyPr anchor="ctr">
            <a:normAutofit/>
          </a:bodyPr>
          <a:lstStyle>
            <a:lvl1pPr algn="ctr" defTabSz="425195">
              <a:lnSpc>
                <a:spcPct val="120000"/>
              </a:lnSpc>
              <a:defRPr sz="18600" b="0" spc="0">
                <a:solidFill>
                  <a:srgbClr val="102459"/>
                </a:solidFill>
                <a:latin typeface="Beyond Infinity"/>
                <a:ea typeface="Beyond Infinity"/>
                <a:cs typeface="Beyond Infinity"/>
                <a:sym typeface="Beyond Infinity"/>
              </a:defRPr>
            </a:lvl1pPr>
          </a:lstStyle>
          <a:p>
            <a:r>
              <a:rPr sz="9000" i="1" dirty="0">
                <a:latin typeface="Trajan Pro" panose="02020502050506020301" pitchFamily="18" charset="77"/>
                <a:cs typeface="Times New Roman" panose="02020603050405020304" pitchFamily="18" charset="0"/>
              </a:rPr>
              <a:t>Character</a:t>
            </a:r>
          </a:p>
        </p:txBody>
      </p:sp>
      <p:pic>
        <p:nvPicPr>
          <p:cNvPr id="154" name="Image" descr="Image"/>
          <p:cNvPicPr>
            <a:picLocks noChangeAspect="1"/>
          </p:cNvPicPr>
          <p:nvPr/>
        </p:nvPicPr>
        <p:blipFill>
          <a:blip r:embed="rId4"/>
          <a:stretch>
            <a:fillRect/>
          </a:stretch>
        </p:blipFill>
        <p:spPr>
          <a:xfrm>
            <a:off x="4165682" y="2945219"/>
            <a:ext cx="4718488" cy="707774"/>
          </a:xfrm>
          <a:prstGeom prst="rect">
            <a:avLst/>
          </a:prstGeom>
          <a:ln w="12700">
            <a:miter lim="400000"/>
          </a:ln>
        </p:spPr>
      </p:pic>
      <p:sp>
        <p:nvSpPr>
          <p:cNvPr id="155" name="October 18, 2021"/>
          <p:cNvSpPr txBox="1"/>
          <p:nvPr/>
        </p:nvSpPr>
        <p:spPr>
          <a:xfrm>
            <a:off x="3723396" y="9840764"/>
            <a:ext cx="5603060" cy="933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defTabSz="457200">
              <a:lnSpc>
                <a:spcPct val="120000"/>
              </a:lnSpc>
              <a:defRPr sz="4000">
                <a:solidFill>
                  <a:srgbClr val="FFFFFF"/>
                </a:solidFill>
                <a:latin typeface="Brandon Grotesque Regular"/>
                <a:ea typeface="Brandon Grotesque Regular"/>
                <a:cs typeface="Brandon Grotesque Regular"/>
                <a:sym typeface="Brandon Grotesque Regular"/>
              </a:defRPr>
            </a:lvl1pPr>
          </a:lstStyle>
          <a:p>
            <a:pPr>
              <a:defRPr>
                <a:latin typeface="Calibri"/>
                <a:ea typeface="Calibri"/>
                <a:cs typeface="Calibri"/>
                <a:sym typeface="Calibri"/>
              </a:defRPr>
            </a:pPr>
            <a:r>
              <a:rPr>
                <a:latin typeface="Brandon Grotesque Regular"/>
                <a:ea typeface="Brandon Grotesque Regular"/>
                <a:cs typeface="Brandon Grotesque Regular"/>
                <a:sym typeface="Brandon Grotesque Regular"/>
              </a:rPr>
              <a:t>October 18,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Book Chapters"/>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Book Chapters</a:t>
            </a:r>
          </a:p>
        </p:txBody>
      </p:sp>
      <p:sp>
        <p:nvSpPr>
          <p:cNvPr id="203"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204" name="Intentionally Nurturing the Christian Life"/>
          <p:cNvSpPr txBox="1"/>
          <p:nvPr/>
        </p:nvSpPr>
        <p:spPr>
          <a:xfrm>
            <a:off x="1005444" y="5131671"/>
            <a:ext cx="22373112"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Intentionally Nurturing the Christian Life</a:t>
            </a:r>
          </a:p>
        </p:txBody>
      </p:sp>
      <p:sp>
        <p:nvSpPr>
          <p:cNvPr id="205" name="Embracing Contentment"/>
          <p:cNvSpPr txBox="1"/>
          <p:nvPr/>
        </p:nvSpPr>
        <p:spPr>
          <a:xfrm>
            <a:off x="1005444" y="7641242"/>
            <a:ext cx="22373112" cy="1309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Embracing Contentment</a:t>
            </a:r>
          </a:p>
        </p:txBody>
      </p:sp>
      <p:sp>
        <p:nvSpPr>
          <p:cNvPr id="206" name="Maturing Spiritually in a Diverse Christian Community"/>
          <p:cNvSpPr txBox="1"/>
          <p:nvPr/>
        </p:nvSpPr>
        <p:spPr>
          <a:xfrm>
            <a:off x="1005444" y="6280910"/>
            <a:ext cx="22373112" cy="1309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Maturing Spiritually in a Diverse Christian Community</a:t>
            </a:r>
          </a:p>
        </p:txBody>
      </p:sp>
      <p:sp>
        <p:nvSpPr>
          <p:cNvPr id="207" name="Staying with It: The “Grace Gift” of Tenacity"/>
          <p:cNvSpPr txBox="1"/>
          <p:nvPr/>
        </p:nvSpPr>
        <p:spPr>
          <a:xfrm>
            <a:off x="1005444" y="10361907"/>
            <a:ext cx="22373112"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Staying with It: The “Grace Gift” of Tenacity</a:t>
            </a:r>
          </a:p>
        </p:txBody>
      </p:sp>
      <p:sp>
        <p:nvSpPr>
          <p:cNvPr id="208" name="Creating Space and Making Room"/>
          <p:cNvSpPr txBox="1"/>
          <p:nvPr/>
        </p:nvSpPr>
        <p:spPr>
          <a:xfrm>
            <a:off x="1005445" y="9001574"/>
            <a:ext cx="22373111"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Creating Space and Making Room</a:t>
            </a:r>
          </a:p>
        </p:txBody>
      </p:sp>
      <p:sp>
        <p:nvSpPr>
          <p:cNvPr id="209" name="Dealing with a Sense of Betrayal"/>
          <p:cNvSpPr txBox="1"/>
          <p:nvPr/>
        </p:nvSpPr>
        <p:spPr>
          <a:xfrm>
            <a:off x="1005445" y="3687247"/>
            <a:ext cx="22373111"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Dealing with a Sense of Betrayal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09"/>
                                        </p:tgtEl>
                                        <p:attrNameLst>
                                          <p:attrName>style.visibility</p:attrName>
                                        </p:attrNameLst>
                                      </p:cBhvr>
                                      <p:to>
                                        <p:strVal val="visible"/>
                                      </p:to>
                                    </p:set>
                                    <p:anim calcmode="lin" valueType="num">
                                      <p:cBhvr>
                                        <p:cTn id="7" dur="1000" fill="hold"/>
                                        <p:tgtEl>
                                          <p:spTgt spid="209"/>
                                        </p:tgtEl>
                                        <p:attrNameLst>
                                          <p:attrName>ppt_x</p:attrName>
                                        </p:attrNameLst>
                                      </p:cBhvr>
                                      <p:tavLst>
                                        <p:tav tm="0">
                                          <p:val>
                                            <p:strVal val="0-#ppt_w/2"/>
                                          </p:val>
                                        </p:tav>
                                        <p:tav tm="100000">
                                          <p:val>
                                            <p:strVal val="#ppt_x"/>
                                          </p:val>
                                        </p:tav>
                                      </p:tavLst>
                                    </p:anim>
                                    <p:anim calcmode="lin" valueType="num">
                                      <p:cBhvr>
                                        <p:cTn id="8" dur="1000" fill="hold"/>
                                        <p:tgtEl>
                                          <p:spTgt spid="2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04"/>
                                        </p:tgtEl>
                                        <p:attrNameLst>
                                          <p:attrName>style.visibility</p:attrName>
                                        </p:attrNameLst>
                                      </p:cBhvr>
                                      <p:to>
                                        <p:strVal val="visible"/>
                                      </p:to>
                                    </p:set>
                                    <p:anim calcmode="lin" valueType="num">
                                      <p:cBhvr>
                                        <p:cTn id="13" dur="1000" fill="hold"/>
                                        <p:tgtEl>
                                          <p:spTgt spid="204"/>
                                        </p:tgtEl>
                                        <p:attrNameLst>
                                          <p:attrName>ppt_x</p:attrName>
                                        </p:attrNameLst>
                                      </p:cBhvr>
                                      <p:tavLst>
                                        <p:tav tm="0">
                                          <p:val>
                                            <p:strVal val="0-#ppt_w/2"/>
                                          </p:val>
                                        </p:tav>
                                        <p:tav tm="100000">
                                          <p:val>
                                            <p:strVal val="#ppt_x"/>
                                          </p:val>
                                        </p:tav>
                                      </p:tavLst>
                                    </p:anim>
                                    <p:anim calcmode="lin" valueType="num">
                                      <p:cBhvr>
                                        <p:cTn id="14" dur="1000" fill="hold"/>
                                        <p:tgtEl>
                                          <p:spTgt spid="2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206"/>
                                        </p:tgtEl>
                                        <p:attrNameLst>
                                          <p:attrName>style.visibility</p:attrName>
                                        </p:attrNameLst>
                                      </p:cBhvr>
                                      <p:to>
                                        <p:strVal val="visible"/>
                                      </p:to>
                                    </p:set>
                                    <p:anim calcmode="lin" valueType="num">
                                      <p:cBhvr>
                                        <p:cTn id="19" dur="1000" fill="hold"/>
                                        <p:tgtEl>
                                          <p:spTgt spid="206"/>
                                        </p:tgtEl>
                                        <p:attrNameLst>
                                          <p:attrName>ppt_x</p:attrName>
                                        </p:attrNameLst>
                                      </p:cBhvr>
                                      <p:tavLst>
                                        <p:tav tm="0">
                                          <p:val>
                                            <p:strVal val="0-#ppt_w/2"/>
                                          </p:val>
                                        </p:tav>
                                        <p:tav tm="100000">
                                          <p:val>
                                            <p:strVal val="#ppt_x"/>
                                          </p:val>
                                        </p:tav>
                                      </p:tavLst>
                                    </p:anim>
                                    <p:anim calcmode="lin" valueType="num">
                                      <p:cBhvr>
                                        <p:cTn id="20" dur="10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205"/>
                                        </p:tgtEl>
                                        <p:attrNameLst>
                                          <p:attrName>style.visibility</p:attrName>
                                        </p:attrNameLst>
                                      </p:cBhvr>
                                      <p:to>
                                        <p:strVal val="visible"/>
                                      </p:to>
                                    </p:set>
                                    <p:anim calcmode="lin" valueType="num">
                                      <p:cBhvr>
                                        <p:cTn id="25" dur="1000" fill="hold"/>
                                        <p:tgtEl>
                                          <p:spTgt spid="205"/>
                                        </p:tgtEl>
                                        <p:attrNameLst>
                                          <p:attrName>ppt_x</p:attrName>
                                        </p:attrNameLst>
                                      </p:cBhvr>
                                      <p:tavLst>
                                        <p:tav tm="0">
                                          <p:val>
                                            <p:strVal val="0-#ppt_w/2"/>
                                          </p:val>
                                        </p:tav>
                                        <p:tav tm="100000">
                                          <p:val>
                                            <p:strVal val="#ppt_x"/>
                                          </p:val>
                                        </p:tav>
                                      </p:tavLst>
                                    </p:anim>
                                    <p:anim calcmode="lin" valueType="num">
                                      <p:cBhvr>
                                        <p:cTn id="26" dur="10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208"/>
                                        </p:tgtEl>
                                        <p:attrNameLst>
                                          <p:attrName>style.visibility</p:attrName>
                                        </p:attrNameLst>
                                      </p:cBhvr>
                                      <p:to>
                                        <p:strVal val="visible"/>
                                      </p:to>
                                    </p:set>
                                    <p:anim calcmode="lin" valueType="num">
                                      <p:cBhvr>
                                        <p:cTn id="31" dur="1000" fill="hold"/>
                                        <p:tgtEl>
                                          <p:spTgt spid="208"/>
                                        </p:tgtEl>
                                        <p:attrNameLst>
                                          <p:attrName>ppt_x</p:attrName>
                                        </p:attrNameLst>
                                      </p:cBhvr>
                                      <p:tavLst>
                                        <p:tav tm="0">
                                          <p:val>
                                            <p:strVal val="0-#ppt_w/2"/>
                                          </p:val>
                                        </p:tav>
                                        <p:tav tm="100000">
                                          <p:val>
                                            <p:strVal val="#ppt_x"/>
                                          </p:val>
                                        </p:tav>
                                      </p:tavLst>
                                    </p:anim>
                                    <p:anim calcmode="lin" valueType="num">
                                      <p:cBhvr>
                                        <p:cTn id="32" dur="10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207"/>
                                        </p:tgtEl>
                                        <p:attrNameLst>
                                          <p:attrName>style.visibility</p:attrName>
                                        </p:attrNameLst>
                                      </p:cBhvr>
                                      <p:to>
                                        <p:strVal val="visible"/>
                                      </p:to>
                                    </p:set>
                                    <p:anim calcmode="lin" valueType="num">
                                      <p:cBhvr>
                                        <p:cTn id="37" dur="1000" fill="hold"/>
                                        <p:tgtEl>
                                          <p:spTgt spid="207"/>
                                        </p:tgtEl>
                                        <p:attrNameLst>
                                          <p:attrName>ppt_x</p:attrName>
                                        </p:attrNameLst>
                                      </p:cBhvr>
                                      <p:tavLst>
                                        <p:tav tm="0">
                                          <p:val>
                                            <p:strVal val="0-#ppt_w/2"/>
                                          </p:val>
                                        </p:tav>
                                        <p:tav tm="100000">
                                          <p:val>
                                            <p:strVal val="#ppt_x"/>
                                          </p:val>
                                        </p:tav>
                                      </p:tavLst>
                                    </p:anim>
                                    <p:anim calcmode="lin" valueType="num">
                                      <p:cBhvr>
                                        <p:cTn id="38" dur="1000" fill="hold"/>
                                        <p:tgtEl>
                                          <p:spTgt spid="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2" animBg="1" advAuto="0"/>
      <p:bldP spid="205" grpId="4" animBg="1" advAuto="0"/>
      <p:bldP spid="206" grpId="3" animBg="1" advAuto="0"/>
      <p:bldP spid="207" grpId="6" animBg="1" advAuto="0"/>
      <p:bldP spid="208" grpId="5" animBg="1" advAuto="0"/>
      <p:bldP spid="20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Four Questions"/>
          <p:cNvSpPr txBox="1"/>
          <p:nvPr/>
        </p:nvSpPr>
        <p:spPr>
          <a:xfrm>
            <a:off x="1049856" y="1"/>
            <a:ext cx="12725965" cy="1874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Four Questions</a:t>
            </a:r>
          </a:p>
        </p:txBody>
      </p:sp>
      <p:sp>
        <p:nvSpPr>
          <p:cNvPr id="212"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rPr dirty="0"/>
              <a:t>Mentoring and Modeling Leadership Character</a:t>
            </a:r>
          </a:p>
        </p:txBody>
      </p:sp>
      <p:sp>
        <p:nvSpPr>
          <p:cNvPr id="213" name="1. How can we live together in such a way that our relationships  are redemptive and a witness to unbelievers of the reconciling work of God in Christ?"/>
          <p:cNvSpPr txBox="1">
            <a:spLocks noGrp="1"/>
          </p:cNvSpPr>
          <p:nvPr>
            <p:ph type="body" sz="half" idx="1"/>
          </p:nvPr>
        </p:nvSpPr>
        <p:spPr>
          <a:xfrm>
            <a:off x="992844" y="3517876"/>
            <a:ext cx="22398312" cy="4742701"/>
          </a:xfrm>
          <a:prstGeom prst="rect">
            <a:avLst/>
          </a:prstGeom>
        </p:spPr>
        <p:txBody>
          <a:bodyPr>
            <a:noAutofit/>
          </a:bodyPr>
          <a:lstStyle>
            <a:lvl1pPr marL="0" indent="0">
              <a:lnSpc>
                <a:spcPct val="80000"/>
              </a:lnSpc>
              <a:buSzTx/>
              <a:buNone/>
            </a:lvl1pPr>
          </a:lstStyle>
          <a:p>
            <a:pPr algn="ctr"/>
            <a:r>
              <a:rPr dirty="0"/>
              <a:t>1. How can we live together in such a way that our relationships  are redemptive and a witness to unbelievers </a:t>
            </a:r>
            <a:r>
              <a:rPr lang="en-US" dirty="0"/>
              <a:t>  </a:t>
            </a:r>
            <a:r>
              <a:rPr dirty="0"/>
              <a:t>of the reconciling work of God in Christ?</a:t>
            </a:r>
          </a:p>
        </p:txBody>
      </p:sp>
      <p:sp>
        <p:nvSpPr>
          <p:cNvPr id="214" name="2. If, in Christ, all things are made new, then how does our relationship to Christ convert the way we lead in a community of faith?"/>
          <p:cNvSpPr txBox="1"/>
          <p:nvPr/>
        </p:nvSpPr>
        <p:spPr>
          <a:xfrm>
            <a:off x="992844" y="8297037"/>
            <a:ext cx="22398312" cy="4122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8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pPr algn="ctr"/>
            <a:r>
              <a:rPr dirty="0"/>
              <a:t>2. If, in Christ, all things are made new, then how does </a:t>
            </a:r>
            <a:r>
              <a:rPr lang="en-US" dirty="0"/>
              <a:t>       </a:t>
            </a:r>
            <a:r>
              <a:rPr dirty="0"/>
              <a:t>our relationship to Christ convert the way we lead </a:t>
            </a:r>
            <a:r>
              <a:rPr lang="en-US" dirty="0"/>
              <a:t>                 </a:t>
            </a:r>
            <a:r>
              <a:rPr dirty="0"/>
              <a:t>in a community of faith?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13"/>
                                        </p:tgtEl>
                                        <p:attrNameLst>
                                          <p:attrName>style.visibility</p:attrName>
                                        </p:attrNameLst>
                                      </p:cBhvr>
                                      <p:to>
                                        <p:strVal val="visible"/>
                                      </p:to>
                                    </p:set>
                                    <p:anim calcmode="lin" valueType="num">
                                      <p:cBhvr>
                                        <p:cTn id="7" dur="1000" fill="hold"/>
                                        <p:tgtEl>
                                          <p:spTgt spid="213"/>
                                        </p:tgtEl>
                                        <p:attrNameLst>
                                          <p:attrName>ppt_w</p:attrName>
                                        </p:attrNameLst>
                                      </p:cBhvr>
                                      <p:tavLst>
                                        <p:tav tm="0">
                                          <p:val>
                                            <p:fltVal val="0"/>
                                          </p:val>
                                        </p:tav>
                                        <p:tav tm="100000">
                                          <p:val>
                                            <p:strVal val="#ppt_w"/>
                                          </p:val>
                                        </p:tav>
                                      </p:tavLst>
                                    </p:anim>
                                    <p:anim calcmode="lin" valueType="num">
                                      <p:cBhvr>
                                        <p:cTn id="8" dur="1000" fill="hold"/>
                                        <p:tgtEl>
                                          <p:spTgt spid="2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14"/>
                                        </p:tgtEl>
                                        <p:attrNameLst>
                                          <p:attrName>style.visibility</p:attrName>
                                        </p:attrNameLst>
                                      </p:cBhvr>
                                      <p:to>
                                        <p:strVal val="visible"/>
                                      </p:to>
                                    </p:set>
                                    <p:anim calcmode="lin" valueType="num">
                                      <p:cBhvr>
                                        <p:cTn id="13" dur="1000" fill="hold"/>
                                        <p:tgtEl>
                                          <p:spTgt spid="214"/>
                                        </p:tgtEl>
                                        <p:attrNameLst>
                                          <p:attrName>ppt_w</p:attrName>
                                        </p:attrNameLst>
                                      </p:cBhvr>
                                      <p:tavLst>
                                        <p:tav tm="0">
                                          <p:val>
                                            <p:fltVal val="0"/>
                                          </p:val>
                                        </p:tav>
                                        <p:tav tm="100000">
                                          <p:val>
                                            <p:strVal val="#ppt_w"/>
                                          </p:val>
                                        </p:tav>
                                      </p:tavLst>
                                    </p:anim>
                                    <p:anim calcmode="lin" valueType="num">
                                      <p:cBhvr>
                                        <p:cTn id="14" dur="1000" fill="hold"/>
                                        <p:tgtEl>
                                          <p:spTgt spid="2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4"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6" name="Four Questions"/>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Four Questions</a:t>
            </a:r>
          </a:p>
        </p:txBody>
      </p:sp>
      <p:sp>
        <p:nvSpPr>
          <p:cNvPr id="217"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218" name="3. In conflict situations, when good and godly people differ and sometimes collide over vision, values, traditions, policies, and programs, how can I lead in these situations, really lead (and serve) with the mind and spirit of Christ?"/>
          <p:cNvSpPr txBox="1"/>
          <p:nvPr/>
        </p:nvSpPr>
        <p:spPr>
          <a:xfrm>
            <a:off x="992844" y="3317358"/>
            <a:ext cx="22398312" cy="5252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8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pPr algn="ctr"/>
            <a:r>
              <a:rPr dirty="0"/>
              <a:t>3. In conflict situations, when good people differ </a:t>
            </a:r>
            <a:r>
              <a:rPr lang="en-US" dirty="0"/>
              <a:t>                 </a:t>
            </a:r>
            <a:r>
              <a:rPr dirty="0"/>
              <a:t>and sometimes collide over vision, values, traditions, </a:t>
            </a:r>
            <a:r>
              <a:rPr lang="en-US" dirty="0"/>
              <a:t>  </a:t>
            </a:r>
            <a:r>
              <a:rPr dirty="0"/>
              <a:t>policies, and programs, how can I lead in these situations, really lead (and serve) with the mind and spirit of Christ?</a:t>
            </a:r>
          </a:p>
        </p:txBody>
      </p:sp>
      <p:sp>
        <p:nvSpPr>
          <p:cNvPr id="219" name="4. How does my Christian testimony transform the way I both mentor others in the Christian faith  and model before them a vibrant, maturing Christian life?"/>
          <p:cNvSpPr txBox="1"/>
          <p:nvPr/>
        </p:nvSpPr>
        <p:spPr>
          <a:xfrm>
            <a:off x="992844" y="8782493"/>
            <a:ext cx="22398312" cy="3781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8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pPr algn="ctr"/>
            <a:r>
              <a:rPr dirty="0"/>
              <a:t>4. How does my Christian testimony transform the way </a:t>
            </a:r>
            <a:r>
              <a:rPr lang="en-US" dirty="0"/>
              <a:t>          </a:t>
            </a:r>
            <a:r>
              <a:rPr dirty="0"/>
              <a:t>I both mentor others in the Christian faith </a:t>
            </a:r>
            <a:r>
              <a:rPr lang="en-US" dirty="0"/>
              <a:t>                            </a:t>
            </a:r>
            <a:r>
              <a:rPr dirty="0"/>
              <a:t>and model before them </a:t>
            </a:r>
            <a:r>
              <a:rPr lang="en-US" dirty="0"/>
              <a:t>                                                                 </a:t>
            </a:r>
            <a:r>
              <a:rPr dirty="0"/>
              <a:t>a vibrant, maturing Christian life?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18"/>
                                        </p:tgtEl>
                                        <p:attrNameLst>
                                          <p:attrName>style.visibility</p:attrName>
                                        </p:attrNameLst>
                                      </p:cBhvr>
                                      <p:to>
                                        <p:strVal val="visible"/>
                                      </p:to>
                                    </p:set>
                                    <p:anim calcmode="lin" valueType="num">
                                      <p:cBhvr>
                                        <p:cTn id="7" dur="1000" fill="hold"/>
                                        <p:tgtEl>
                                          <p:spTgt spid="218"/>
                                        </p:tgtEl>
                                        <p:attrNameLst>
                                          <p:attrName>ppt_w</p:attrName>
                                        </p:attrNameLst>
                                      </p:cBhvr>
                                      <p:tavLst>
                                        <p:tav tm="0">
                                          <p:val>
                                            <p:fltVal val="0"/>
                                          </p:val>
                                        </p:tav>
                                        <p:tav tm="100000">
                                          <p:val>
                                            <p:strVal val="#ppt_w"/>
                                          </p:val>
                                        </p:tav>
                                      </p:tavLst>
                                    </p:anim>
                                    <p:anim calcmode="lin" valueType="num">
                                      <p:cBhvr>
                                        <p:cTn id="8" dur="1000" fill="hold"/>
                                        <p:tgtEl>
                                          <p:spTgt spid="2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19"/>
                                        </p:tgtEl>
                                        <p:attrNameLst>
                                          <p:attrName>style.visibility</p:attrName>
                                        </p:attrNameLst>
                                      </p:cBhvr>
                                      <p:to>
                                        <p:strVal val="visible"/>
                                      </p:to>
                                    </p:set>
                                    <p:anim calcmode="lin" valueType="num">
                                      <p:cBhvr>
                                        <p:cTn id="13" dur="1000" fill="hold"/>
                                        <p:tgtEl>
                                          <p:spTgt spid="219"/>
                                        </p:tgtEl>
                                        <p:attrNameLst>
                                          <p:attrName>ppt_w</p:attrName>
                                        </p:attrNameLst>
                                      </p:cBhvr>
                                      <p:tavLst>
                                        <p:tav tm="0">
                                          <p:val>
                                            <p:fltVal val="0"/>
                                          </p:val>
                                        </p:tav>
                                        <p:tav tm="100000">
                                          <p:val>
                                            <p:strVal val="#ppt_w"/>
                                          </p:val>
                                        </p:tav>
                                      </p:tavLst>
                                    </p:anim>
                                    <p:anim calcmode="lin" valueType="num">
                                      <p:cBhvr>
                                        <p:cTn id="14" dur="1000" fill="hold"/>
                                        <p:tgtEl>
                                          <p:spTgt spid="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animBg="1" advAuto="0"/>
      <p:bldP spid="219"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1" name="For the students and faculty you lead, you can become leadership role models who exemplify, in word and deed, the very character qualities and values you most admire in others."/>
          <p:cNvSpPr txBox="1">
            <a:spLocks noGrp="1"/>
          </p:cNvSpPr>
          <p:nvPr>
            <p:ph type="title"/>
          </p:nvPr>
        </p:nvSpPr>
        <p:spPr>
          <a:xfrm>
            <a:off x="1553555" y="3636179"/>
            <a:ext cx="20923389" cy="7696245"/>
          </a:xfrm>
          <a:prstGeom prst="rect">
            <a:avLst/>
          </a:prstGeom>
        </p:spPr>
        <p:txBody>
          <a:bodyPr anchor="ctr">
            <a:noAutofit/>
          </a:bodyPr>
          <a:lstStyle>
            <a:lvl1pPr algn="ctr">
              <a:spcBef>
                <a:spcPts val="4500"/>
              </a:spcBef>
              <a:defRPr sz="8000" b="0" i="1" spc="0">
                <a:solidFill>
                  <a:srgbClr val="000000"/>
                </a:solidFill>
                <a:latin typeface="Brandon Grotesque Regular"/>
                <a:ea typeface="Brandon Grotesque Regular"/>
                <a:cs typeface="Brandon Grotesque Regular"/>
                <a:sym typeface="Brandon Grotesque Regular"/>
              </a:defRPr>
            </a:lvl1pPr>
          </a:lstStyle>
          <a:p>
            <a:r>
              <a:t>For the students and faculty you lead, you can become leadership role models who exemplify, in word and deed, the very character qualities and values you most admire in others.</a:t>
            </a:r>
          </a:p>
        </p:txBody>
      </p:sp>
      <p:sp>
        <p:nvSpPr>
          <p:cNvPr id="222" name="The Thesis of Chapter Three"/>
          <p:cNvSpPr txBox="1"/>
          <p:nvPr/>
        </p:nvSpPr>
        <p:spPr>
          <a:xfrm>
            <a:off x="1049856" y="209413"/>
            <a:ext cx="16083112"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The Thesis of Chapter Three</a:t>
            </a:r>
          </a:p>
        </p:txBody>
      </p:sp>
      <p:sp>
        <p:nvSpPr>
          <p:cNvPr id="223"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21"/>
                                        </p:tgtEl>
                                        <p:attrNameLst>
                                          <p:attrName>style.visibility</p:attrName>
                                        </p:attrNameLst>
                                      </p:cBhvr>
                                      <p:to>
                                        <p:strVal val="visible"/>
                                      </p:to>
                                    </p:set>
                                    <p:anim calcmode="lin" valueType="num">
                                      <p:cBhvr>
                                        <p:cTn id="7" dur="900" fill="hold"/>
                                        <p:tgtEl>
                                          <p:spTgt spid="221"/>
                                        </p:tgtEl>
                                        <p:attrNameLst>
                                          <p:attrName>ppt_w</p:attrName>
                                        </p:attrNameLst>
                                      </p:cBhvr>
                                      <p:tavLst>
                                        <p:tav tm="0">
                                          <p:val>
                                            <p:fltVal val="0"/>
                                          </p:val>
                                        </p:tav>
                                        <p:tav tm="100000">
                                          <p:val>
                                            <p:strVal val="#ppt_w"/>
                                          </p:val>
                                        </p:tav>
                                      </p:tavLst>
                                    </p:anim>
                                    <p:anim calcmode="lin" valueType="num">
                                      <p:cBhvr>
                                        <p:cTn id="8" dur="900" fill="hold"/>
                                        <p:tgtEl>
                                          <p:spTgt spid="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5" name="Three Sections of Chapter Three"/>
          <p:cNvSpPr txBox="1"/>
          <p:nvPr/>
        </p:nvSpPr>
        <p:spPr>
          <a:xfrm>
            <a:off x="1049856" y="235107"/>
            <a:ext cx="1632374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92500"/>
          </a:bodyPr>
          <a:lstStyle>
            <a:lvl1pPr algn="l" defTabSz="825500">
              <a:defRPr sz="10000">
                <a:solidFill>
                  <a:srgbClr val="79A0C1"/>
                </a:solidFill>
                <a:latin typeface="Beyond Infinity"/>
                <a:ea typeface="Beyond Infinity"/>
                <a:cs typeface="Beyond Infinity"/>
                <a:sym typeface="Beyond Infinity"/>
              </a:defRPr>
            </a:lvl1pPr>
          </a:lstStyle>
          <a:p>
            <a:r>
              <a:rPr dirty="0"/>
              <a:t>Three Sections of Chapter Three</a:t>
            </a:r>
          </a:p>
        </p:txBody>
      </p:sp>
      <p:sp>
        <p:nvSpPr>
          <p:cNvPr id="226"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227" name="The EVIDENCE of leading ... is in the qualitative growth of the led – as individuals and as team members."/>
          <p:cNvSpPr txBox="1">
            <a:spLocks noGrp="1"/>
          </p:cNvSpPr>
          <p:nvPr>
            <p:ph type="title"/>
          </p:nvPr>
        </p:nvSpPr>
        <p:spPr>
          <a:xfrm>
            <a:off x="1063054" y="3588032"/>
            <a:ext cx="22257892" cy="2877840"/>
          </a:xfrm>
          <a:prstGeom prst="rect">
            <a:avLst/>
          </a:prstGeom>
        </p:spPr>
        <p:txBody>
          <a:bodyPr/>
          <a:lstStyle>
            <a:lvl1pPr marL="1296458" indent="-1296458">
              <a:lnSpc>
                <a:spcPct val="90000"/>
              </a:lnSpc>
              <a:spcBef>
                <a:spcPts val="4500"/>
              </a:spcBef>
              <a:buSzPct val="100000"/>
              <a:buAutoNum type="arabicPeriod"/>
              <a:defRPr sz="7000" b="0" spc="0">
                <a:solidFill>
                  <a:srgbClr val="000000"/>
                </a:solidFill>
                <a:latin typeface="Brandon Grotesque Medium"/>
                <a:ea typeface="Brandon Grotesque Medium"/>
                <a:cs typeface="Brandon Grotesque Medium"/>
                <a:sym typeface="Brandon Grotesque Medium"/>
              </a:defRPr>
            </a:lvl1pPr>
          </a:lstStyle>
          <a:p>
            <a:r>
              <a:rPr dirty="0"/>
              <a:t>The EVIDENCE of leading ... is in the qualitative growth of the led – as individuals and as team members.</a:t>
            </a:r>
          </a:p>
        </p:txBody>
      </p:sp>
      <p:sp>
        <p:nvSpPr>
          <p:cNvPr id="228" name="The PURPOSE of leading ... is to nurture good and godly character in the “leaders to be.”"/>
          <p:cNvSpPr txBox="1"/>
          <p:nvPr/>
        </p:nvSpPr>
        <p:spPr>
          <a:xfrm>
            <a:off x="1063054" y="6420573"/>
            <a:ext cx="22257892" cy="2877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1296458" indent="-1296458" algn="l">
              <a:lnSpc>
                <a:spcPct val="90000"/>
              </a:lnSpc>
              <a:spcBef>
                <a:spcPts val="4500"/>
              </a:spcBef>
              <a:buSzPct val="100000"/>
              <a:buAutoNum type="arabicPeriod" startAt="2"/>
              <a:defRPr sz="7000">
                <a:solidFill>
                  <a:srgbClr val="000000"/>
                </a:solidFill>
                <a:latin typeface="Brandon Grotesque Medium"/>
                <a:ea typeface="Brandon Grotesque Medium"/>
                <a:cs typeface="Brandon Grotesque Medium"/>
                <a:sym typeface="Brandon Grotesque Medium"/>
              </a:defRPr>
            </a:lvl1pPr>
          </a:lstStyle>
          <a:p>
            <a:r>
              <a:t>The PURPOSE of leading ... is to nurture good and godly character in the “leaders to be.”</a:t>
            </a:r>
          </a:p>
        </p:txBody>
      </p:sp>
      <p:sp>
        <p:nvSpPr>
          <p:cNvPr id="229" name="The PROCESS of leading … is in modeling before our recruits (or co-workers) what we seek to pass on to them."/>
          <p:cNvSpPr txBox="1"/>
          <p:nvPr/>
        </p:nvSpPr>
        <p:spPr>
          <a:xfrm>
            <a:off x="1063054" y="9293680"/>
            <a:ext cx="22257892" cy="2688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lnSpcReduction="10000"/>
          </a:bodyPr>
          <a:lstStyle>
            <a:lvl1pPr marL="1296458" indent="-1296458" algn="l">
              <a:lnSpc>
                <a:spcPct val="90000"/>
              </a:lnSpc>
              <a:spcBef>
                <a:spcPts val="4500"/>
              </a:spcBef>
              <a:buSzPct val="100000"/>
              <a:buAutoNum type="arabicPeriod" startAt="3"/>
              <a:defRPr sz="7000">
                <a:solidFill>
                  <a:srgbClr val="000000"/>
                </a:solidFill>
                <a:latin typeface="Brandon Grotesque Medium"/>
                <a:ea typeface="Brandon Grotesque Medium"/>
                <a:cs typeface="Brandon Grotesque Medium"/>
                <a:sym typeface="Brandon Grotesque Medium"/>
              </a:defRPr>
            </a:lvl1pPr>
          </a:lstStyle>
          <a:p>
            <a:r>
              <a:t>The PROCESS of leading … is in modeling before our recruits (or co-workers) what we seek to pass on to them.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27"/>
                                        </p:tgtEl>
                                        <p:attrNameLst>
                                          <p:attrName>style.visibility</p:attrName>
                                        </p:attrNameLst>
                                      </p:cBhvr>
                                      <p:to>
                                        <p:strVal val="visible"/>
                                      </p:to>
                                    </p:set>
                                    <p:anim calcmode="lin" valueType="num">
                                      <p:cBhvr>
                                        <p:cTn id="7" dur="1000" fill="hold"/>
                                        <p:tgtEl>
                                          <p:spTgt spid="227"/>
                                        </p:tgtEl>
                                        <p:attrNameLst>
                                          <p:attrName>ppt_w</p:attrName>
                                        </p:attrNameLst>
                                      </p:cBhvr>
                                      <p:tavLst>
                                        <p:tav tm="0">
                                          <p:val>
                                            <p:fltVal val="0"/>
                                          </p:val>
                                        </p:tav>
                                        <p:tav tm="100000">
                                          <p:val>
                                            <p:strVal val="#ppt_w"/>
                                          </p:val>
                                        </p:tav>
                                      </p:tavLst>
                                    </p:anim>
                                    <p:anim calcmode="lin" valueType="num">
                                      <p:cBhvr>
                                        <p:cTn id="8" dur="1000" fill="hold"/>
                                        <p:tgtEl>
                                          <p:spTgt spid="2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28"/>
                                        </p:tgtEl>
                                        <p:attrNameLst>
                                          <p:attrName>style.visibility</p:attrName>
                                        </p:attrNameLst>
                                      </p:cBhvr>
                                      <p:to>
                                        <p:strVal val="visible"/>
                                      </p:to>
                                    </p:set>
                                    <p:anim calcmode="lin" valueType="num">
                                      <p:cBhvr>
                                        <p:cTn id="13" dur="1000" fill="hold"/>
                                        <p:tgtEl>
                                          <p:spTgt spid="228"/>
                                        </p:tgtEl>
                                        <p:attrNameLst>
                                          <p:attrName>ppt_w</p:attrName>
                                        </p:attrNameLst>
                                      </p:cBhvr>
                                      <p:tavLst>
                                        <p:tav tm="0">
                                          <p:val>
                                            <p:fltVal val="0"/>
                                          </p:val>
                                        </p:tav>
                                        <p:tav tm="100000">
                                          <p:val>
                                            <p:strVal val="#ppt_w"/>
                                          </p:val>
                                        </p:tav>
                                      </p:tavLst>
                                    </p:anim>
                                    <p:anim calcmode="lin" valueType="num">
                                      <p:cBhvr>
                                        <p:cTn id="14" dur="1000" fill="hold"/>
                                        <p:tgtEl>
                                          <p:spTgt spid="22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29"/>
                                        </p:tgtEl>
                                        <p:attrNameLst>
                                          <p:attrName>style.visibility</p:attrName>
                                        </p:attrNameLst>
                                      </p:cBhvr>
                                      <p:to>
                                        <p:strVal val="visible"/>
                                      </p:to>
                                    </p:set>
                                    <p:anim calcmode="lin" valueType="num">
                                      <p:cBhvr>
                                        <p:cTn id="19" dur="1000" fill="hold"/>
                                        <p:tgtEl>
                                          <p:spTgt spid="229"/>
                                        </p:tgtEl>
                                        <p:attrNameLst>
                                          <p:attrName>ppt_w</p:attrName>
                                        </p:attrNameLst>
                                      </p:cBhvr>
                                      <p:tavLst>
                                        <p:tav tm="0">
                                          <p:val>
                                            <p:fltVal val="0"/>
                                          </p:val>
                                        </p:tav>
                                        <p:tav tm="100000">
                                          <p:val>
                                            <p:strVal val="#ppt_w"/>
                                          </p:val>
                                        </p:tav>
                                      </p:tavLst>
                                    </p:anim>
                                    <p:anim calcmode="lin" valueType="num">
                                      <p:cBhvr>
                                        <p:cTn id="20" dur="1000" fill="hold"/>
                                        <p:tgtEl>
                                          <p:spTgt spid="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P spid="228" grpId="2" animBg="1" advAuto="0"/>
      <p:bldP spid="229"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can we lead and work with students or colleagues in such a way that they grow in this process?"/>
          <p:cNvSpPr txBox="1">
            <a:spLocks noGrp="1"/>
          </p:cNvSpPr>
          <p:nvPr>
            <p:ph type="body" sz="half" idx="1"/>
          </p:nvPr>
        </p:nvSpPr>
        <p:spPr>
          <a:xfrm>
            <a:off x="13166138" y="1609508"/>
            <a:ext cx="8871179" cy="10496984"/>
          </a:xfrm>
          <a:prstGeom prst="rect">
            <a:avLst/>
          </a:prstGeom>
        </p:spPr>
        <p:txBody>
          <a:bodyPr anchor="ctr">
            <a:normAutofit/>
          </a:bodyPr>
          <a:lstStyle>
            <a:lvl1pPr marL="0" indent="0" defTabSz="384047">
              <a:lnSpc>
                <a:spcPct val="120000"/>
              </a:lnSpc>
              <a:spcBef>
                <a:spcPts val="0"/>
              </a:spcBef>
              <a:buSzTx/>
              <a:buNone/>
              <a:defRPr sz="8400">
                <a:solidFill>
                  <a:srgbClr val="112357"/>
                </a:solidFill>
                <a:latin typeface="Brandon Grotesque Bold"/>
                <a:ea typeface="Brandon Grotesque Bold"/>
                <a:cs typeface="Brandon Grotesque Bold"/>
                <a:sym typeface="Brandon Grotesque Bold"/>
              </a:defRPr>
            </a:lvl1pPr>
          </a:lstStyle>
          <a:p>
            <a:r>
              <a:rPr sz="7700" dirty="0"/>
              <a:t>How can we lead and work with students or colleagues in such a way that </a:t>
            </a:r>
            <a:r>
              <a:rPr sz="7700" i="1" dirty="0"/>
              <a:t>they</a:t>
            </a:r>
            <a:r>
              <a:rPr sz="7700" dirty="0"/>
              <a:t> grow in this process?</a:t>
            </a:r>
          </a:p>
        </p:txBody>
      </p:sp>
      <p:pic>
        <p:nvPicPr>
          <p:cNvPr id="232" name="IMG_0777.jpeg" descr="IMG_0777.jpeg"/>
          <p:cNvPicPr>
            <a:picLocks noChangeAspect="1"/>
          </p:cNvPicPr>
          <p:nvPr/>
        </p:nvPicPr>
        <p:blipFill>
          <a:blip r:embed="rId2"/>
          <a:stretch>
            <a:fillRect/>
          </a:stretch>
        </p:blipFill>
        <p:spPr>
          <a:xfrm>
            <a:off x="-19928" y="2274345"/>
            <a:ext cx="12223080" cy="916731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1500" fill="hold"/>
                                        <p:tgtEl>
                                          <p:spTgt spid="232"/>
                                        </p:tgtEl>
                                        <p:attrNameLst>
                                          <p:attrName>ppt_w</p:attrName>
                                        </p:attrNameLst>
                                      </p:cBhvr>
                                      <p:tavLst>
                                        <p:tav tm="0">
                                          <p:val>
                                            <p:fltVal val="0"/>
                                          </p:val>
                                        </p:tav>
                                        <p:tav tm="100000">
                                          <p:val>
                                            <p:strVal val="#ppt_w"/>
                                          </p:val>
                                        </p:tav>
                                      </p:tavLst>
                                    </p:anim>
                                    <p:anim calcmode="lin" valueType="num">
                                      <p:cBhvr>
                                        <p:cTn id="8" dur="1500" fill="hold"/>
                                        <p:tgtEl>
                                          <p:spTgt spid="23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 presetClass="entr" presetSubtype="2" fill="hold" grpId="2" nodeType="afterEffect">
                                  <p:stCondLst>
                                    <p:cond delay="0"/>
                                  </p:stCondLst>
                                  <p:iterate>
                                    <p:tmAbs val="0"/>
                                  </p:iterate>
                                  <p:childTnLst>
                                    <p:set>
                                      <p:cBhvr>
                                        <p:cTn id="11" fill="hold"/>
                                        <p:tgtEl>
                                          <p:spTgt spid="231"/>
                                        </p:tgtEl>
                                        <p:attrNameLst>
                                          <p:attrName>style.visibility</p:attrName>
                                        </p:attrNameLst>
                                      </p:cBhvr>
                                      <p:to>
                                        <p:strVal val="visible"/>
                                      </p:to>
                                    </p:set>
                                    <p:anim calcmode="lin" valueType="num">
                                      <p:cBhvr>
                                        <p:cTn id="12" dur="1000" fill="hold"/>
                                        <p:tgtEl>
                                          <p:spTgt spid="231"/>
                                        </p:tgtEl>
                                        <p:attrNameLst>
                                          <p:attrName>ppt_x</p:attrName>
                                        </p:attrNameLst>
                                      </p:cBhvr>
                                      <p:tavLst>
                                        <p:tav tm="0">
                                          <p:val>
                                            <p:strVal val="1+#ppt_w/2"/>
                                          </p:val>
                                        </p:tav>
                                        <p:tav tm="100000">
                                          <p:val>
                                            <p:strVal val="#ppt_x"/>
                                          </p:val>
                                        </p:tav>
                                      </p:tavLst>
                                    </p:anim>
                                    <p:anim calcmode="lin" valueType="num">
                                      <p:cBhvr>
                                        <p:cTn id="13"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2" animBg="1" advAuto="0"/>
      <p:bldP spid="232"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4" name="Leadership"/>
          <p:cNvSpPr txBox="1"/>
          <p:nvPr/>
        </p:nvSpPr>
        <p:spPr>
          <a:xfrm>
            <a:off x="1049856" y="1"/>
            <a:ext cx="12725965" cy="1950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Leadership</a:t>
            </a:r>
          </a:p>
        </p:txBody>
      </p:sp>
      <p:sp>
        <p:nvSpPr>
          <p:cNvPr id="235"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236" name="“Leadership begins with humble service to others to enable them, through teaching and example, to live their lives under the Lordship of Christ, to understand, accept, and fulfill their ministry to each other and their mission to the world.”  E. Lebron F"/>
          <p:cNvSpPr txBox="1">
            <a:spLocks noGrp="1"/>
          </p:cNvSpPr>
          <p:nvPr>
            <p:ph type="body" sz="half" idx="1"/>
          </p:nvPr>
        </p:nvSpPr>
        <p:spPr>
          <a:xfrm>
            <a:off x="992567" y="3803994"/>
            <a:ext cx="22398866" cy="4890181"/>
          </a:xfrm>
          <a:prstGeom prst="rect">
            <a:avLst/>
          </a:prstGeom>
        </p:spPr>
        <p:txBody>
          <a:bodyPr>
            <a:noAutofit/>
          </a:bodyPr>
          <a:lstStyle/>
          <a:p>
            <a:pPr marL="0" indent="0">
              <a:buSzTx/>
              <a:buNone/>
            </a:pPr>
            <a:r>
              <a:rPr sz="6500" dirty="0"/>
              <a:t>“Leadership begins with humble service to </a:t>
            </a:r>
            <a:r>
              <a:rPr sz="6500" i="1" dirty="0">
                <a:latin typeface="Brandon Grotesque Regular"/>
                <a:ea typeface="Brandon Grotesque Regular"/>
                <a:cs typeface="Brandon Grotesque Regular"/>
                <a:sym typeface="Brandon Grotesque Regular"/>
              </a:rPr>
              <a:t>others</a:t>
            </a:r>
            <a:r>
              <a:rPr sz="6500" dirty="0"/>
              <a:t> to enable </a:t>
            </a:r>
            <a:r>
              <a:rPr sz="6500" i="1" dirty="0">
                <a:latin typeface="Brandon Grotesque Regular"/>
                <a:ea typeface="Brandon Grotesque Regular"/>
                <a:cs typeface="Brandon Grotesque Regular"/>
                <a:sym typeface="Brandon Grotesque Regular"/>
              </a:rPr>
              <a:t>them</a:t>
            </a:r>
            <a:r>
              <a:rPr sz="6500" dirty="0"/>
              <a:t>, through teaching and example, to live </a:t>
            </a:r>
            <a:r>
              <a:rPr sz="6500" i="1" dirty="0">
                <a:latin typeface="Brandon Grotesque Regular"/>
                <a:ea typeface="Brandon Grotesque Regular"/>
                <a:cs typeface="Brandon Grotesque Regular"/>
                <a:sym typeface="Brandon Grotesque Regular"/>
              </a:rPr>
              <a:t>their</a:t>
            </a:r>
            <a:r>
              <a:rPr sz="6500" dirty="0"/>
              <a:t> lives under the Lordship of Christ, to understand, accept, and fulfill </a:t>
            </a:r>
            <a:r>
              <a:rPr sz="6500" i="1" dirty="0">
                <a:latin typeface="Brandon Grotesque Regular"/>
                <a:ea typeface="Brandon Grotesque Regular"/>
                <a:cs typeface="Brandon Grotesque Regular"/>
                <a:sym typeface="Brandon Grotesque Regular"/>
              </a:rPr>
              <a:t>their</a:t>
            </a:r>
            <a:r>
              <a:rPr sz="6500" dirty="0"/>
              <a:t> ministry to each other and </a:t>
            </a:r>
            <a:r>
              <a:rPr sz="6500" i="1" dirty="0">
                <a:latin typeface="Brandon Grotesque Regular"/>
                <a:ea typeface="Brandon Grotesque Regular"/>
                <a:cs typeface="Brandon Grotesque Regular"/>
                <a:sym typeface="Brandon Grotesque Regular"/>
              </a:rPr>
              <a:t>their</a:t>
            </a:r>
            <a:r>
              <a:rPr sz="6500" dirty="0"/>
              <a:t> mission to the world.”</a:t>
            </a:r>
            <a:r>
              <a:rPr dirty="0"/>
              <a:t>  </a:t>
            </a:r>
            <a:endParaRPr lang="en-US" dirty="0"/>
          </a:p>
          <a:p>
            <a:pPr marL="0" indent="0">
              <a:buSzTx/>
              <a:buNone/>
            </a:pPr>
            <a:r>
              <a:rPr lang="en-US" sz="5000" i="1" dirty="0">
                <a:latin typeface="Brandon Grotesque Light"/>
                <a:ea typeface="Brandon Grotesque Light"/>
                <a:cs typeface="Brandon Grotesque Light"/>
                <a:sym typeface="Brandon Grotesque Light"/>
              </a:rPr>
              <a:t>		                  </a:t>
            </a:r>
            <a:r>
              <a:rPr sz="5000" i="1" dirty="0">
                <a:latin typeface="Brandon Grotesque Light"/>
                <a:ea typeface="Brandon Grotesque Light"/>
                <a:cs typeface="Brandon Grotesque Light"/>
                <a:sym typeface="Brandon Grotesque Light"/>
              </a:rPr>
              <a:t>E. Lebron Fairbanks (2016)</a:t>
            </a:r>
          </a:p>
        </p:txBody>
      </p:sp>
      <p:sp>
        <p:nvSpPr>
          <p:cNvPr id="237" name="“Leadership is an affair of the heart, not of the head.”…"/>
          <p:cNvSpPr txBox="1"/>
          <p:nvPr/>
        </p:nvSpPr>
        <p:spPr>
          <a:xfrm>
            <a:off x="815817" y="10371220"/>
            <a:ext cx="22398866" cy="1509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nSpc>
                <a:spcPct val="50000"/>
              </a:lnSpc>
              <a:spcBef>
                <a:spcPts val="4500"/>
              </a:spcBef>
              <a:defRPr sz="7000">
                <a:solidFill>
                  <a:srgbClr val="000000"/>
                </a:solidFill>
                <a:latin typeface="Brandon Grotesque Medium"/>
                <a:ea typeface="Brandon Grotesque Medium"/>
                <a:cs typeface="Brandon Grotesque Medium"/>
                <a:sym typeface="Brandon Grotesque Medium"/>
              </a:defRPr>
            </a:pPr>
            <a:r>
              <a:rPr dirty="0"/>
              <a:t>“Leadership is an affair of the heart, not of the head.” </a:t>
            </a:r>
          </a:p>
          <a:p>
            <a:pPr>
              <a:lnSpc>
                <a:spcPct val="50000"/>
              </a:lnSpc>
              <a:spcBef>
                <a:spcPts val="4500"/>
              </a:spcBef>
              <a:defRPr sz="7000">
                <a:solidFill>
                  <a:srgbClr val="000000"/>
                </a:solidFill>
                <a:latin typeface="Brandon Grotesque Medium"/>
                <a:ea typeface="Brandon Grotesque Medium"/>
                <a:cs typeface="Brandon Grotesque Medium"/>
                <a:sym typeface="Brandon Grotesque Medium"/>
              </a:defRPr>
            </a:pPr>
            <a:r>
              <a:rPr sz="5000" i="1" dirty="0">
                <a:latin typeface="Brandon Grotesque Light"/>
                <a:ea typeface="Brandon Grotesque Light"/>
                <a:cs typeface="Brandon Grotesque Light"/>
                <a:sym typeface="Brandon Grotesque Light"/>
              </a:rPr>
              <a:t>Kouzes and Posner (1995)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36"/>
                                        </p:tgtEl>
                                        <p:attrNameLst>
                                          <p:attrName>style.visibility</p:attrName>
                                        </p:attrNameLst>
                                      </p:cBhvr>
                                      <p:to>
                                        <p:strVal val="visible"/>
                                      </p:to>
                                    </p:set>
                                    <p:anim calcmode="lin" valueType="num">
                                      <p:cBhvr>
                                        <p:cTn id="7" dur="1000" fill="hold"/>
                                        <p:tgtEl>
                                          <p:spTgt spid="236"/>
                                        </p:tgtEl>
                                        <p:attrNameLst>
                                          <p:attrName>ppt_w</p:attrName>
                                        </p:attrNameLst>
                                      </p:cBhvr>
                                      <p:tavLst>
                                        <p:tav tm="0">
                                          <p:val>
                                            <p:fltVal val="0"/>
                                          </p:val>
                                        </p:tav>
                                        <p:tav tm="100000">
                                          <p:val>
                                            <p:strVal val="#ppt_w"/>
                                          </p:val>
                                        </p:tav>
                                      </p:tavLst>
                                    </p:anim>
                                    <p:anim calcmode="lin" valueType="num">
                                      <p:cBhvr>
                                        <p:cTn id="8" dur="1000" fill="hold"/>
                                        <p:tgtEl>
                                          <p:spTgt spid="2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37"/>
                                        </p:tgtEl>
                                        <p:attrNameLst>
                                          <p:attrName>style.visibility</p:attrName>
                                        </p:attrNameLst>
                                      </p:cBhvr>
                                      <p:to>
                                        <p:strVal val="visible"/>
                                      </p:to>
                                    </p:set>
                                    <p:anim calcmode="lin" valueType="num">
                                      <p:cBhvr>
                                        <p:cTn id="13" dur="1000" fill="hold"/>
                                        <p:tgtEl>
                                          <p:spTgt spid="237"/>
                                        </p:tgtEl>
                                        <p:attrNameLst>
                                          <p:attrName>ppt_w</p:attrName>
                                        </p:attrNameLst>
                                      </p:cBhvr>
                                      <p:tavLst>
                                        <p:tav tm="0">
                                          <p:val>
                                            <p:fltVal val="0"/>
                                          </p:val>
                                        </p:tav>
                                        <p:tav tm="100000">
                                          <p:val>
                                            <p:strVal val="#ppt_w"/>
                                          </p:val>
                                        </p:tav>
                                      </p:tavLst>
                                    </p:anim>
                                    <p:anim calcmode="lin" valueType="num">
                                      <p:cBhvr>
                                        <p:cTn id="14" dur="1000" fill="hold"/>
                                        <p:tgtEl>
                                          <p:spTgt spid="2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animBg="1" advAuto="0"/>
      <p:bldP spid="237"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9" name="The Elephant in the Room"/>
          <p:cNvSpPr txBox="1"/>
          <p:nvPr/>
        </p:nvSpPr>
        <p:spPr>
          <a:xfrm>
            <a:off x="1049856" y="1"/>
            <a:ext cx="12725965" cy="1950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92500"/>
          </a:bodyPr>
          <a:lstStyle>
            <a:lvl1pPr algn="l" defTabSz="825500">
              <a:defRPr sz="10000">
                <a:solidFill>
                  <a:srgbClr val="79A0C1"/>
                </a:solidFill>
                <a:latin typeface="Beyond Infinity"/>
                <a:ea typeface="Beyond Infinity"/>
                <a:cs typeface="Beyond Infinity"/>
                <a:sym typeface="Beyond Infinity"/>
              </a:defRPr>
            </a:lvl1pPr>
          </a:lstStyle>
          <a:p>
            <a:r>
              <a:rPr dirty="0"/>
              <a:t>The Elephant in the Room</a:t>
            </a:r>
          </a:p>
        </p:txBody>
      </p:sp>
      <p:sp>
        <p:nvSpPr>
          <p:cNvPr id="240"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241" name="How do you communicate this leadership lifestyle to future leaders?"/>
          <p:cNvSpPr txBox="1">
            <a:spLocks noGrp="1"/>
          </p:cNvSpPr>
          <p:nvPr>
            <p:ph type="body" sz="quarter" idx="1"/>
          </p:nvPr>
        </p:nvSpPr>
        <p:spPr>
          <a:xfrm>
            <a:off x="995052" y="3202107"/>
            <a:ext cx="22393896" cy="2551449"/>
          </a:xfrm>
          <a:prstGeom prst="rect">
            <a:avLst/>
          </a:prstGeom>
        </p:spPr>
        <p:txBody>
          <a:bodyPr>
            <a:noAutofit/>
          </a:bodyPr>
          <a:lstStyle/>
          <a:p>
            <a:pPr marL="762000" indent="-762000" algn="ctr">
              <a:buSzPct val="100000"/>
            </a:pPr>
            <a:r>
              <a:rPr i="1" dirty="0">
                <a:latin typeface="Brandon Grotesque Regular"/>
                <a:ea typeface="Brandon Grotesque Regular"/>
                <a:cs typeface="Brandon Grotesque Regular"/>
                <a:sym typeface="Brandon Grotesque Regular"/>
              </a:rPr>
              <a:t>How</a:t>
            </a:r>
            <a:r>
              <a:rPr dirty="0"/>
              <a:t> do you communicate this leadership lifestyle </a:t>
            </a:r>
            <a:r>
              <a:rPr lang="en-US" dirty="0"/>
              <a:t>             </a:t>
            </a:r>
            <a:r>
              <a:rPr dirty="0"/>
              <a:t>to future leaders?</a:t>
            </a:r>
          </a:p>
        </p:txBody>
      </p:sp>
      <p:sp>
        <p:nvSpPr>
          <p:cNvPr id="242" name="Whatever else it means, it demands we take seriously the principle of IMITATION, or MODELING."/>
          <p:cNvSpPr txBox="1"/>
          <p:nvPr/>
        </p:nvSpPr>
        <p:spPr>
          <a:xfrm>
            <a:off x="1206500" y="9999405"/>
            <a:ext cx="21971000" cy="2143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pPr>
            <a:r>
              <a:rPr dirty="0"/>
              <a:t>Whatever else it means, it demands we take seriously </a:t>
            </a:r>
            <a:r>
              <a:rPr lang="en-US" dirty="0"/>
              <a:t>      </a:t>
            </a:r>
            <a:r>
              <a:rPr dirty="0"/>
              <a:t>the principle of </a:t>
            </a:r>
            <a:r>
              <a:rPr i="1" dirty="0">
                <a:solidFill>
                  <a:srgbClr val="314790"/>
                </a:solidFill>
                <a:latin typeface="Brandon Grotesque Bold"/>
                <a:ea typeface="Brandon Grotesque Bold"/>
                <a:cs typeface="Brandon Grotesque Bold"/>
                <a:sym typeface="Brandon Grotesque Bold"/>
              </a:rPr>
              <a:t>IMITATION</a:t>
            </a:r>
            <a:r>
              <a:rPr i="1" dirty="0">
                <a:latin typeface="Brandon Grotesque Regular"/>
                <a:ea typeface="Brandon Grotesque Regular"/>
                <a:cs typeface="Brandon Grotesque Regular"/>
                <a:sym typeface="Brandon Grotesque Regular"/>
              </a:rPr>
              <a:t>, or </a:t>
            </a:r>
            <a:r>
              <a:rPr i="1" dirty="0">
                <a:solidFill>
                  <a:srgbClr val="314790"/>
                </a:solidFill>
                <a:latin typeface="Brandon Grotesque Bold"/>
                <a:ea typeface="Brandon Grotesque Bold"/>
                <a:cs typeface="Brandon Grotesque Bold"/>
                <a:sym typeface="Brandon Grotesque Bold"/>
              </a:rPr>
              <a:t>MODELING</a:t>
            </a:r>
            <a:r>
              <a:rPr dirty="0">
                <a:solidFill>
                  <a:srgbClr val="314790"/>
                </a:solidFill>
                <a:latin typeface="Brandon Grotesque Bold"/>
                <a:ea typeface="Brandon Grotesque Bold"/>
                <a:cs typeface="Brandon Grotesque Bold"/>
                <a:sym typeface="Brandon Grotesque Bold"/>
              </a:rPr>
              <a:t>.</a:t>
            </a:r>
          </a:p>
        </p:txBody>
      </p:sp>
      <p:sp>
        <p:nvSpPr>
          <p:cNvPr id="243" name="How do you teach commitments, priorities, values, and disciplines? A lifestyle?"/>
          <p:cNvSpPr txBox="1"/>
          <p:nvPr/>
        </p:nvSpPr>
        <p:spPr>
          <a:xfrm>
            <a:off x="995052" y="6617089"/>
            <a:ext cx="22393896" cy="2143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762000" indent="-762000">
              <a:lnSpc>
                <a:spcPct val="90000"/>
              </a:lnSpc>
              <a:spcBef>
                <a:spcPts val="4500"/>
              </a:spcBef>
              <a:buSzPct val="100000"/>
              <a:buChar char="•"/>
              <a:defRPr sz="7000">
                <a:solidFill>
                  <a:srgbClr val="000000"/>
                </a:solidFill>
                <a:latin typeface="Brandon Grotesque Medium"/>
                <a:ea typeface="Brandon Grotesque Medium"/>
                <a:cs typeface="Brandon Grotesque Medium"/>
                <a:sym typeface="Brandon Grotesque Medium"/>
              </a:defRPr>
            </a:pPr>
            <a:r>
              <a:rPr i="1" dirty="0">
                <a:latin typeface="Brandon Grotesque Regular"/>
                <a:ea typeface="Brandon Grotesque Regular"/>
                <a:cs typeface="Brandon Grotesque Regular"/>
                <a:sym typeface="Brandon Grotesque Regular"/>
              </a:rPr>
              <a:t>How</a:t>
            </a:r>
            <a:r>
              <a:rPr dirty="0"/>
              <a:t> do you teach commitments, priorities, values, </a:t>
            </a:r>
            <a:r>
              <a:rPr lang="en-US" dirty="0"/>
              <a:t>        </a:t>
            </a:r>
            <a:r>
              <a:rPr dirty="0"/>
              <a:t>and disciplines? </a:t>
            </a:r>
            <a:r>
              <a:rPr lang="en-US" i="1" dirty="0"/>
              <a:t>How</a:t>
            </a:r>
            <a:r>
              <a:rPr lang="en-US" dirty="0"/>
              <a:t> do you teach a</a:t>
            </a:r>
            <a:r>
              <a:rPr dirty="0"/>
              <a:t> lifestyle?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41"/>
                                        </p:tgtEl>
                                        <p:attrNameLst>
                                          <p:attrName>style.visibility</p:attrName>
                                        </p:attrNameLst>
                                      </p:cBhvr>
                                      <p:to>
                                        <p:strVal val="visible"/>
                                      </p:to>
                                    </p:set>
                                    <p:anim calcmode="lin" valueType="num">
                                      <p:cBhvr>
                                        <p:cTn id="7" dur="1000" fill="hold"/>
                                        <p:tgtEl>
                                          <p:spTgt spid="241"/>
                                        </p:tgtEl>
                                        <p:attrNameLst>
                                          <p:attrName>ppt_w</p:attrName>
                                        </p:attrNameLst>
                                      </p:cBhvr>
                                      <p:tavLst>
                                        <p:tav tm="0">
                                          <p:val>
                                            <p:fltVal val="0"/>
                                          </p:val>
                                        </p:tav>
                                        <p:tav tm="100000">
                                          <p:val>
                                            <p:strVal val="#ppt_w"/>
                                          </p:val>
                                        </p:tav>
                                      </p:tavLst>
                                    </p:anim>
                                    <p:anim calcmode="lin" valueType="num">
                                      <p:cBhvr>
                                        <p:cTn id="8" dur="1000" fill="hold"/>
                                        <p:tgtEl>
                                          <p:spTgt spid="24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43"/>
                                        </p:tgtEl>
                                        <p:attrNameLst>
                                          <p:attrName>style.visibility</p:attrName>
                                        </p:attrNameLst>
                                      </p:cBhvr>
                                      <p:to>
                                        <p:strVal val="visible"/>
                                      </p:to>
                                    </p:set>
                                    <p:anim calcmode="lin" valueType="num">
                                      <p:cBhvr>
                                        <p:cTn id="13" dur="1000" fill="hold"/>
                                        <p:tgtEl>
                                          <p:spTgt spid="243"/>
                                        </p:tgtEl>
                                        <p:attrNameLst>
                                          <p:attrName>ppt_w</p:attrName>
                                        </p:attrNameLst>
                                      </p:cBhvr>
                                      <p:tavLst>
                                        <p:tav tm="0">
                                          <p:val>
                                            <p:fltVal val="0"/>
                                          </p:val>
                                        </p:tav>
                                        <p:tav tm="100000">
                                          <p:val>
                                            <p:strVal val="#ppt_w"/>
                                          </p:val>
                                        </p:tav>
                                      </p:tavLst>
                                    </p:anim>
                                    <p:anim calcmode="lin" valueType="num">
                                      <p:cBhvr>
                                        <p:cTn id="14" dur="1000" fill="hold"/>
                                        <p:tgtEl>
                                          <p:spTgt spid="24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42"/>
                                        </p:tgtEl>
                                        <p:attrNameLst>
                                          <p:attrName>style.visibility</p:attrName>
                                        </p:attrNameLst>
                                      </p:cBhvr>
                                      <p:to>
                                        <p:strVal val="visible"/>
                                      </p:to>
                                    </p:set>
                                    <p:anim calcmode="lin" valueType="num">
                                      <p:cBhvr>
                                        <p:cTn id="19" dur="1000" fill="hold"/>
                                        <p:tgtEl>
                                          <p:spTgt spid="242"/>
                                        </p:tgtEl>
                                        <p:attrNameLst>
                                          <p:attrName>ppt_w</p:attrName>
                                        </p:attrNameLst>
                                      </p:cBhvr>
                                      <p:tavLst>
                                        <p:tav tm="0">
                                          <p:val>
                                            <p:fltVal val="0"/>
                                          </p:val>
                                        </p:tav>
                                        <p:tav tm="100000">
                                          <p:val>
                                            <p:strVal val="#ppt_w"/>
                                          </p:val>
                                        </p:tav>
                                      </p:tavLst>
                                    </p:anim>
                                    <p:anim calcmode="lin" valueType="num">
                                      <p:cBhvr>
                                        <p:cTn id="20" dur="1000" fill="hold"/>
                                        <p:tgtEl>
                                          <p:spTgt spid="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animBg="1" advAuto="0"/>
      <p:bldP spid="242" grpId="3" animBg="1" advAuto="0"/>
      <p:bldP spid="243"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Modeling Spirituality"/>
          <p:cNvSpPr txBox="1"/>
          <p:nvPr/>
        </p:nvSpPr>
        <p:spPr>
          <a:xfrm>
            <a:off x="1049856" y="-168421"/>
            <a:ext cx="12725965" cy="2119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Modeling Spirituality</a:t>
            </a:r>
          </a:p>
        </p:txBody>
      </p:sp>
      <p:sp>
        <p:nvSpPr>
          <p:cNvPr id="246"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247" name="… is rooted in a Theological Vision;"/>
          <p:cNvSpPr txBox="1">
            <a:spLocks noGrp="1"/>
          </p:cNvSpPr>
          <p:nvPr>
            <p:ph type="title"/>
          </p:nvPr>
        </p:nvSpPr>
        <p:spPr>
          <a:xfrm>
            <a:off x="1156548" y="5314275"/>
            <a:ext cx="22070904" cy="1622226"/>
          </a:xfrm>
          <a:prstGeom prst="rect">
            <a:avLst/>
          </a:prstGeom>
        </p:spPr>
        <p:txBody>
          <a:bodyPr>
            <a:noAutofit/>
          </a:bodyPr>
          <a:lstStyle/>
          <a:p>
            <a:pPr>
              <a:lnSpc>
                <a:spcPct val="90000"/>
              </a:lnSpc>
              <a:spcBef>
                <a:spcPts val="4500"/>
              </a:spcBef>
              <a:defRPr sz="7000" b="0" spc="0">
                <a:solidFill>
                  <a:srgbClr val="000000"/>
                </a:solidFill>
                <a:latin typeface="Brandon Grotesque Medium"/>
                <a:ea typeface="Brandon Grotesque Medium"/>
                <a:cs typeface="Brandon Grotesque Medium"/>
                <a:sym typeface="Brandon Grotesque Medium"/>
              </a:defRPr>
            </a:pPr>
            <a:r>
              <a:t>… is </a:t>
            </a:r>
            <a:r>
              <a:rPr i="1">
                <a:solidFill>
                  <a:srgbClr val="314790"/>
                </a:solidFill>
                <a:latin typeface="Brandon Grotesque Regular"/>
                <a:ea typeface="Brandon Grotesque Regular"/>
                <a:cs typeface="Brandon Grotesque Regular"/>
                <a:sym typeface="Brandon Grotesque Regular"/>
              </a:rPr>
              <a:t>rooted</a:t>
            </a:r>
            <a:r>
              <a:t> in a Theological Vision;</a:t>
            </a:r>
          </a:p>
        </p:txBody>
      </p:sp>
      <p:sp>
        <p:nvSpPr>
          <p:cNvPr id="248" name="Spirituality in Leaders"/>
          <p:cNvSpPr txBox="1"/>
          <p:nvPr/>
        </p:nvSpPr>
        <p:spPr>
          <a:xfrm>
            <a:off x="1075551" y="2893375"/>
            <a:ext cx="16979194" cy="2176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10000">
                <a:solidFill>
                  <a:srgbClr val="314790"/>
                </a:solidFill>
                <a:latin typeface="Brandon Grotesque Bold"/>
                <a:ea typeface="Brandon Grotesque Bold"/>
                <a:cs typeface="Brandon Grotesque Bold"/>
                <a:sym typeface="Brandon Grotesque Bold"/>
              </a:defRPr>
            </a:lvl1pPr>
          </a:lstStyle>
          <a:p>
            <a:r>
              <a:t>Spirituality in Leaders</a:t>
            </a:r>
          </a:p>
        </p:txBody>
      </p:sp>
      <p:sp>
        <p:nvSpPr>
          <p:cNvPr id="249" name="… is nurtured in Theological Convictions;"/>
          <p:cNvSpPr txBox="1"/>
          <p:nvPr/>
        </p:nvSpPr>
        <p:spPr>
          <a:xfrm>
            <a:off x="1156548" y="6905856"/>
            <a:ext cx="22070904" cy="1622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90000"/>
              </a:lnSpc>
              <a:spcBef>
                <a:spcPts val="4500"/>
              </a:spcBef>
              <a:defRPr sz="6500">
                <a:solidFill>
                  <a:srgbClr val="000000"/>
                </a:solidFill>
                <a:latin typeface="Brandon Grotesque Medium"/>
                <a:ea typeface="Brandon Grotesque Medium"/>
                <a:cs typeface="Brandon Grotesque Medium"/>
                <a:sym typeface="Brandon Grotesque Medium"/>
              </a:defRPr>
            </a:pPr>
            <a:r>
              <a:t>… is </a:t>
            </a:r>
            <a:r>
              <a:rPr i="1">
                <a:solidFill>
                  <a:srgbClr val="314790"/>
                </a:solidFill>
                <a:latin typeface="Brandon Grotesque Regular"/>
                <a:ea typeface="Brandon Grotesque Regular"/>
                <a:cs typeface="Brandon Grotesque Regular"/>
                <a:sym typeface="Brandon Grotesque Regular"/>
              </a:rPr>
              <a:t>nurtured</a:t>
            </a:r>
            <a:r>
              <a:t> in Theological Convictions;</a:t>
            </a:r>
          </a:p>
        </p:txBody>
      </p:sp>
      <p:sp>
        <p:nvSpPr>
          <p:cNvPr id="250" name="… is expressed in the Theological Dynamics of Hospitality, Acceptance, and Presence;"/>
          <p:cNvSpPr txBox="1"/>
          <p:nvPr/>
        </p:nvSpPr>
        <p:spPr>
          <a:xfrm>
            <a:off x="1156548" y="8589443"/>
            <a:ext cx="22070904" cy="2415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90000"/>
              </a:lnSpc>
              <a:spcBef>
                <a:spcPts val="4500"/>
              </a:spcBef>
              <a:defRPr sz="6500">
                <a:solidFill>
                  <a:srgbClr val="000000"/>
                </a:solidFill>
                <a:latin typeface="Brandon Grotesque Medium"/>
                <a:ea typeface="Brandon Grotesque Medium"/>
                <a:cs typeface="Brandon Grotesque Medium"/>
                <a:sym typeface="Brandon Grotesque Medium"/>
              </a:defRPr>
            </a:pPr>
            <a:r>
              <a:t>… is </a:t>
            </a:r>
            <a:r>
              <a:rPr i="1">
                <a:solidFill>
                  <a:srgbClr val="314790"/>
                </a:solidFill>
                <a:latin typeface="Brandon Grotesque Regular"/>
                <a:ea typeface="Brandon Grotesque Regular"/>
                <a:cs typeface="Brandon Grotesque Regular"/>
                <a:sym typeface="Brandon Grotesque Regular"/>
              </a:rPr>
              <a:t>expressed</a:t>
            </a:r>
            <a:r>
              <a:t> in the Theological Dynamics of Hospitality, Acceptance, and Presence;</a:t>
            </a:r>
          </a:p>
        </p:txBody>
      </p:sp>
      <p:sp>
        <p:nvSpPr>
          <p:cNvPr id="251" name="… is empowered by the Theological Motif of The Spirit of God in Us."/>
          <p:cNvSpPr txBox="1"/>
          <p:nvPr/>
        </p:nvSpPr>
        <p:spPr>
          <a:xfrm>
            <a:off x="1156548" y="11066144"/>
            <a:ext cx="22070904" cy="1775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90000"/>
              </a:lnSpc>
              <a:spcBef>
                <a:spcPts val="4500"/>
              </a:spcBef>
              <a:defRPr sz="6500">
                <a:solidFill>
                  <a:srgbClr val="000000"/>
                </a:solidFill>
                <a:latin typeface="Brandon Grotesque Medium"/>
                <a:ea typeface="Brandon Grotesque Medium"/>
                <a:cs typeface="Brandon Grotesque Medium"/>
                <a:sym typeface="Brandon Grotesque Medium"/>
              </a:defRPr>
            </a:pPr>
            <a:r>
              <a:t>… is </a:t>
            </a:r>
            <a:r>
              <a:rPr i="1">
                <a:solidFill>
                  <a:srgbClr val="314790"/>
                </a:solidFill>
                <a:latin typeface="Brandon Grotesque Regular"/>
                <a:ea typeface="Brandon Grotesque Regular"/>
                <a:cs typeface="Brandon Grotesque Regular"/>
                <a:sym typeface="Brandon Grotesque Regular"/>
              </a:rPr>
              <a:t>empowered</a:t>
            </a:r>
            <a:r>
              <a:t> by the Theological Motif of The Spirit of God in Us.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48"/>
                                        </p:tgtEl>
                                        <p:attrNameLst>
                                          <p:attrName>style.visibility</p:attrName>
                                        </p:attrNameLst>
                                      </p:cBhvr>
                                      <p:to>
                                        <p:strVal val="visible"/>
                                      </p:to>
                                    </p:set>
                                    <p:anim calcmode="lin" valueType="num">
                                      <p:cBhvr>
                                        <p:cTn id="7" dur="1000" fill="hold"/>
                                        <p:tgtEl>
                                          <p:spTgt spid="248"/>
                                        </p:tgtEl>
                                        <p:attrNameLst>
                                          <p:attrName>ppt_x</p:attrName>
                                        </p:attrNameLst>
                                      </p:cBhvr>
                                      <p:tavLst>
                                        <p:tav tm="0">
                                          <p:val>
                                            <p:strVal val="0-#ppt_w/2"/>
                                          </p:val>
                                        </p:tav>
                                        <p:tav tm="100000">
                                          <p:val>
                                            <p:strVal val="#ppt_x"/>
                                          </p:val>
                                        </p:tav>
                                      </p:tavLst>
                                    </p:anim>
                                    <p:anim calcmode="lin" valueType="num">
                                      <p:cBhvr>
                                        <p:cTn id="8" dur="1000" fill="hold"/>
                                        <p:tgtEl>
                                          <p:spTgt spid="2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247"/>
                                        </p:tgtEl>
                                        <p:attrNameLst>
                                          <p:attrName>style.visibility</p:attrName>
                                        </p:attrNameLst>
                                      </p:cBhvr>
                                      <p:to>
                                        <p:strVal val="visible"/>
                                      </p:to>
                                    </p:set>
                                    <p:anim calcmode="lin" valueType="num">
                                      <p:cBhvr>
                                        <p:cTn id="13" dur="1000" fill="hold"/>
                                        <p:tgtEl>
                                          <p:spTgt spid="247"/>
                                        </p:tgtEl>
                                        <p:attrNameLst>
                                          <p:attrName>ppt_x</p:attrName>
                                        </p:attrNameLst>
                                      </p:cBhvr>
                                      <p:tavLst>
                                        <p:tav tm="0">
                                          <p:val>
                                            <p:strVal val="#ppt_x"/>
                                          </p:val>
                                        </p:tav>
                                        <p:tav tm="100000">
                                          <p:val>
                                            <p:strVal val="#ppt_x"/>
                                          </p:val>
                                        </p:tav>
                                      </p:tavLst>
                                    </p:anim>
                                    <p:anim calcmode="lin" valueType="num">
                                      <p:cBhvr>
                                        <p:cTn id="14" dur="1000" fill="hold"/>
                                        <p:tgtEl>
                                          <p:spTgt spid="2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249"/>
                                        </p:tgtEl>
                                        <p:attrNameLst>
                                          <p:attrName>style.visibility</p:attrName>
                                        </p:attrNameLst>
                                      </p:cBhvr>
                                      <p:to>
                                        <p:strVal val="visible"/>
                                      </p:to>
                                    </p:set>
                                    <p:anim calcmode="lin" valueType="num">
                                      <p:cBhvr>
                                        <p:cTn id="19" dur="1000" fill="hold"/>
                                        <p:tgtEl>
                                          <p:spTgt spid="249"/>
                                        </p:tgtEl>
                                        <p:attrNameLst>
                                          <p:attrName>ppt_x</p:attrName>
                                        </p:attrNameLst>
                                      </p:cBhvr>
                                      <p:tavLst>
                                        <p:tav tm="0">
                                          <p:val>
                                            <p:strVal val="#ppt_x"/>
                                          </p:val>
                                        </p:tav>
                                        <p:tav tm="100000">
                                          <p:val>
                                            <p:strVal val="#ppt_x"/>
                                          </p:val>
                                        </p:tav>
                                      </p:tavLst>
                                    </p:anim>
                                    <p:anim calcmode="lin" valueType="num">
                                      <p:cBhvr>
                                        <p:cTn id="20" dur="1000" fill="hold"/>
                                        <p:tgtEl>
                                          <p:spTgt spid="2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250"/>
                                        </p:tgtEl>
                                        <p:attrNameLst>
                                          <p:attrName>style.visibility</p:attrName>
                                        </p:attrNameLst>
                                      </p:cBhvr>
                                      <p:to>
                                        <p:strVal val="visible"/>
                                      </p:to>
                                    </p:set>
                                    <p:anim calcmode="lin" valueType="num">
                                      <p:cBhvr>
                                        <p:cTn id="25" dur="1000" fill="hold"/>
                                        <p:tgtEl>
                                          <p:spTgt spid="250"/>
                                        </p:tgtEl>
                                        <p:attrNameLst>
                                          <p:attrName>ppt_x</p:attrName>
                                        </p:attrNameLst>
                                      </p:cBhvr>
                                      <p:tavLst>
                                        <p:tav tm="0">
                                          <p:val>
                                            <p:strVal val="#ppt_x"/>
                                          </p:val>
                                        </p:tav>
                                        <p:tav tm="100000">
                                          <p:val>
                                            <p:strVal val="#ppt_x"/>
                                          </p:val>
                                        </p:tav>
                                      </p:tavLst>
                                    </p:anim>
                                    <p:anim calcmode="lin" valueType="num">
                                      <p:cBhvr>
                                        <p:cTn id="26" dur="10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251"/>
                                        </p:tgtEl>
                                        <p:attrNameLst>
                                          <p:attrName>style.visibility</p:attrName>
                                        </p:attrNameLst>
                                      </p:cBhvr>
                                      <p:to>
                                        <p:strVal val="visible"/>
                                      </p:to>
                                    </p:set>
                                    <p:anim calcmode="lin" valueType="num">
                                      <p:cBhvr>
                                        <p:cTn id="31" dur="1000" fill="hold"/>
                                        <p:tgtEl>
                                          <p:spTgt spid="251"/>
                                        </p:tgtEl>
                                        <p:attrNameLst>
                                          <p:attrName>ppt_x</p:attrName>
                                        </p:attrNameLst>
                                      </p:cBhvr>
                                      <p:tavLst>
                                        <p:tav tm="0">
                                          <p:val>
                                            <p:strVal val="#ppt_x"/>
                                          </p:val>
                                        </p:tav>
                                        <p:tav tm="100000">
                                          <p:val>
                                            <p:strVal val="#ppt_x"/>
                                          </p:val>
                                        </p:tav>
                                      </p:tavLst>
                                    </p:anim>
                                    <p:anim calcmode="lin" valueType="num">
                                      <p:cBhvr>
                                        <p:cTn id="32" dur="1000" fill="hold"/>
                                        <p:tgtEl>
                                          <p:spTgt spid="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2" animBg="1" advAuto="0"/>
      <p:bldP spid="248" grpId="1" animBg="1" advAuto="0"/>
      <p:bldP spid="249" grpId="3" animBg="1" advAuto="0"/>
      <p:bldP spid="250" grpId="4" animBg="1" advAuto="0"/>
      <p:bldP spid="251"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3" name="Spirituality in Leaders"/>
          <p:cNvSpPr txBox="1"/>
          <p:nvPr/>
        </p:nvSpPr>
        <p:spPr>
          <a:xfrm>
            <a:off x="5829017" y="1814751"/>
            <a:ext cx="12725966" cy="226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77500" lnSpcReduction="20000"/>
          </a:bodyPr>
          <a:lstStyle>
            <a:lvl1pPr>
              <a:lnSpc>
                <a:spcPct val="80000"/>
              </a:lnSpc>
              <a:defRPr sz="15000" spc="-300">
                <a:solidFill>
                  <a:schemeClr val="accent1">
                    <a:hueOff val="114395"/>
                    <a:lumOff val="-24975"/>
                  </a:schemeClr>
                </a:solidFill>
                <a:latin typeface="Beyond Infinity"/>
                <a:ea typeface="Beyond Infinity"/>
                <a:cs typeface="Beyond Infinity"/>
                <a:sym typeface="Beyond Infinity"/>
              </a:defRPr>
            </a:lvl1pPr>
          </a:lstStyle>
          <a:p>
            <a:r>
              <a:t>Spirituality in Leaders</a:t>
            </a:r>
          </a:p>
        </p:txBody>
      </p:sp>
      <p:sp>
        <p:nvSpPr>
          <p:cNvPr id="254" name="Dynamic #1: Hospitality"/>
          <p:cNvSpPr txBox="1"/>
          <p:nvPr/>
        </p:nvSpPr>
        <p:spPr>
          <a:xfrm>
            <a:off x="4986221" y="6093604"/>
            <a:ext cx="14819724" cy="2351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nSpc>
                <a:spcPct val="90000"/>
              </a:lnSpc>
              <a:spcBef>
                <a:spcPts val="4500"/>
              </a:spcBef>
              <a:defRPr sz="11000" i="1">
                <a:solidFill>
                  <a:srgbClr val="000000"/>
                </a:solidFill>
                <a:latin typeface="Brandon Grotesque Bold"/>
                <a:ea typeface="Brandon Grotesque Bold"/>
                <a:cs typeface="Brandon Grotesque Bold"/>
                <a:sym typeface="Brandon Grotesque Bold"/>
              </a:defRPr>
            </a:lvl1pPr>
          </a:lstStyle>
          <a:p>
            <a:r>
              <a:t>Dynamic #1: Hospitality</a:t>
            </a:r>
          </a:p>
        </p:txBody>
      </p:sp>
      <p:sp>
        <p:nvSpPr>
          <p:cNvPr id="255" name="is expressed in the Theological Dynamics of Hospitality, Acceptance, and Presence."/>
          <p:cNvSpPr txBox="1"/>
          <p:nvPr/>
        </p:nvSpPr>
        <p:spPr>
          <a:xfrm>
            <a:off x="6309885" y="3623578"/>
            <a:ext cx="12172396" cy="1854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2365188">
              <a:defRPr sz="4850">
                <a:latin typeface="Brandon Grotesque Regular"/>
                <a:ea typeface="Brandon Grotesque Regular"/>
                <a:cs typeface="Brandon Grotesque Regular"/>
                <a:sym typeface="Brandon Grotesque Regular"/>
              </a:defRPr>
            </a:pPr>
            <a:r>
              <a:t>is </a:t>
            </a:r>
            <a:r>
              <a:rPr>
                <a:solidFill>
                  <a:srgbClr val="314790"/>
                </a:solidFill>
              </a:rPr>
              <a:t>expressed</a:t>
            </a:r>
            <a:r>
              <a:t> in the Theological Dynamics of Hospitality, Acceptance, and Presence.</a:t>
            </a:r>
          </a:p>
        </p:txBody>
      </p:sp>
      <p:sp>
        <p:nvSpPr>
          <p:cNvPr id="256" name="Making Room: Recovering Hospitality in Christian Tradition"/>
          <p:cNvSpPr txBox="1"/>
          <p:nvPr/>
        </p:nvSpPr>
        <p:spPr>
          <a:xfrm>
            <a:off x="6370876" y="8194738"/>
            <a:ext cx="11642248" cy="2880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nSpc>
                <a:spcPct val="90000"/>
              </a:lnSpc>
              <a:spcBef>
                <a:spcPts val="4500"/>
              </a:spcBef>
              <a:defRPr sz="6000">
                <a:solidFill>
                  <a:srgbClr val="000000"/>
                </a:solidFill>
                <a:latin typeface="Brandon Grotesque Bold"/>
                <a:ea typeface="Brandon Grotesque Bold"/>
                <a:cs typeface="Brandon Grotesque Bold"/>
                <a:sym typeface="Brandon Grotesque Bold"/>
              </a:defRPr>
            </a:lvl1pPr>
          </a:lstStyle>
          <a:p>
            <a:r>
              <a:t>Making Room: Recovering Hospitality in Christian Tradition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7" name="“How do I build up the trust of the people with whom I work?”"/>
          <p:cNvSpPr txBox="1">
            <a:spLocks noGrp="1"/>
          </p:cNvSpPr>
          <p:nvPr>
            <p:ph type="title"/>
          </p:nvPr>
        </p:nvSpPr>
        <p:spPr>
          <a:xfrm>
            <a:off x="6711863" y="9674942"/>
            <a:ext cx="10806116" cy="2414767"/>
          </a:xfrm>
          <a:prstGeom prst="rect">
            <a:avLst/>
          </a:prstGeom>
        </p:spPr>
        <p:txBody>
          <a:bodyPr>
            <a:normAutofit fontScale="90000"/>
          </a:bodyPr>
          <a:lstStyle>
            <a:lvl1pPr algn="ctr">
              <a:lnSpc>
                <a:spcPct val="90000"/>
              </a:lnSpc>
              <a:spcBef>
                <a:spcPts val="4500"/>
              </a:spcBef>
              <a:defRPr sz="7000" b="0" spc="0">
                <a:solidFill>
                  <a:srgbClr val="000000"/>
                </a:solidFill>
                <a:latin typeface="Brandon Grotesque Light"/>
                <a:ea typeface="Brandon Grotesque Light"/>
                <a:cs typeface="Brandon Grotesque Light"/>
                <a:sym typeface="Brandon Grotesque Light"/>
              </a:defRPr>
            </a:lvl1pPr>
          </a:lstStyle>
          <a:p>
            <a:r>
              <a:rPr dirty="0"/>
              <a:t>“How do I build up the trust of </a:t>
            </a:r>
            <a:r>
              <a:rPr lang="en-US" dirty="0"/>
              <a:t>   </a:t>
            </a:r>
            <a:r>
              <a:rPr dirty="0"/>
              <a:t>the people with whom I work?”</a:t>
            </a:r>
          </a:p>
        </p:txBody>
      </p:sp>
      <p:sp>
        <p:nvSpPr>
          <p:cNvPr id="158" name="Two Personal Vignettes"/>
          <p:cNvSpPr txBox="1"/>
          <p:nvPr/>
        </p:nvSpPr>
        <p:spPr>
          <a:xfrm>
            <a:off x="5829017" y="2302945"/>
            <a:ext cx="12725966" cy="226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70000" lnSpcReduction="20000"/>
          </a:bodyPr>
          <a:lstStyle>
            <a:lvl1pPr>
              <a:lnSpc>
                <a:spcPct val="80000"/>
              </a:lnSpc>
              <a:defRPr sz="15000" spc="-300">
                <a:solidFill>
                  <a:schemeClr val="accent1">
                    <a:hueOff val="114395"/>
                    <a:lumOff val="-24975"/>
                  </a:schemeClr>
                </a:solidFill>
                <a:latin typeface="Beyond Infinity"/>
                <a:ea typeface="Beyond Infinity"/>
                <a:cs typeface="Beyond Infinity"/>
                <a:sym typeface="Beyond Infinity"/>
              </a:defRPr>
            </a:lvl1pPr>
          </a:lstStyle>
          <a:p>
            <a:r>
              <a:t>Two Personal Vignettes</a:t>
            </a:r>
          </a:p>
        </p:txBody>
      </p:sp>
      <p:sp>
        <p:nvSpPr>
          <p:cNvPr id="159" name="1. MVNU Alumnus Letter"/>
          <p:cNvSpPr txBox="1"/>
          <p:nvPr/>
        </p:nvSpPr>
        <p:spPr>
          <a:xfrm>
            <a:off x="5976408" y="5279924"/>
            <a:ext cx="12431184" cy="3190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rPr dirty="0"/>
              <a:t>1. MVNU Alumnus Letter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8" name="Spirituality in Leaders"/>
          <p:cNvSpPr txBox="1"/>
          <p:nvPr/>
        </p:nvSpPr>
        <p:spPr>
          <a:xfrm>
            <a:off x="1049856" y="1"/>
            <a:ext cx="12725965"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59" name="Dynamic #1: Hospitality"/>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#1: Hospitality</a:t>
            </a:r>
          </a:p>
        </p:txBody>
      </p:sp>
      <p:sp>
        <p:nvSpPr>
          <p:cNvPr id="260" name="“Hospitality primarily means the  creation of free space – making room, in the midst of differences of thought or behaviors that may exist.”…"/>
          <p:cNvSpPr txBox="1">
            <a:spLocks noGrp="1"/>
          </p:cNvSpPr>
          <p:nvPr>
            <p:ph type="title"/>
          </p:nvPr>
        </p:nvSpPr>
        <p:spPr>
          <a:xfrm>
            <a:off x="1063054" y="3305393"/>
            <a:ext cx="22257892" cy="6431629"/>
          </a:xfrm>
          <a:prstGeom prst="rect">
            <a:avLst/>
          </a:prstGeom>
        </p:spPr>
        <p:txBody>
          <a:bodyPr>
            <a:noAutofit/>
          </a:bodyPr>
          <a:lstStyle/>
          <a:p>
            <a:pPr algn="ctr">
              <a:lnSpc>
                <a:spcPct val="90000"/>
              </a:lnSpc>
              <a:spcBef>
                <a:spcPts val="4500"/>
              </a:spcBef>
              <a:defRPr sz="7000" b="0" spc="0">
                <a:solidFill>
                  <a:srgbClr val="000000"/>
                </a:solidFill>
                <a:latin typeface="Brandon Grotesque Medium"/>
                <a:ea typeface="Brandon Grotesque Medium"/>
                <a:cs typeface="Brandon Grotesque Medium"/>
                <a:sym typeface="Brandon Grotesque Medium"/>
              </a:defRPr>
            </a:pPr>
            <a:r>
              <a:rPr dirty="0"/>
              <a:t>“Hospitality primarily means the  creation of free space – making room, in the midst of differences of thought</a:t>
            </a:r>
            <a:r>
              <a:rPr lang="en-US" dirty="0"/>
              <a:t>             </a:t>
            </a:r>
            <a:r>
              <a:rPr dirty="0"/>
              <a:t> or behaviors that may exist.” </a:t>
            </a:r>
            <a:endParaRPr i="1" dirty="0">
              <a:latin typeface="Brandon Grotesque Regular"/>
              <a:ea typeface="Brandon Grotesque Regular"/>
              <a:cs typeface="Brandon Grotesque Regular"/>
              <a:sym typeface="Brandon Grotesque Regular"/>
            </a:endParaRPr>
          </a:p>
          <a:p>
            <a:pPr algn="r">
              <a:lnSpc>
                <a:spcPct val="90000"/>
              </a:lnSpc>
              <a:spcBef>
                <a:spcPts val="4500"/>
              </a:spcBef>
              <a:defRPr sz="5000" b="0" i="1" spc="0">
                <a:solidFill>
                  <a:srgbClr val="000000"/>
                </a:solidFill>
                <a:latin typeface="Brandon Grotesque Light"/>
                <a:ea typeface="Brandon Grotesque Light"/>
                <a:cs typeface="Brandon Grotesque Light"/>
                <a:sym typeface="Brandon Grotesque Light"/>
              </a:defRPr>
            </a:pPr>
            <a:r>
              <a:rPr i="0" dirty="0">
                <a:latin typeface="Brandon Grotesque Regular"/>
                <a:ea typeface="Brandon Grotesque Regular"/>
                <a:cs typeface="Brandon Grotesque Regular"/>
                <a:sym typeface="Brandon Grotesque Regular"/>
              </a:rPr>
              <a:t>Christine Pohl, </a:t>
            </a:r>
            <a:r>
              <a:rPr dirty="0"/>
              <a:t>Making Room: Recovering Hospitality in Christian Tradition (1999)</a:t>
            </a:r>
          </a:p>
        </p:txBody>
      </p:sp>
      <p:sp>
        <p:nvSpPr>
          <p:cNvPr id="261" name="It is being to others … a living witness of the risen Christ."/>
          <p:cNvSpPr txBox="1"/>
          <p:nvPr/>
        </p:nvSpPr>
        <p:spPr>
          <a:xfrm>
            <a:off x="1036559" y="10015968"/>
            <a:ext cx="22902740" cy="2432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pPr algn="ctr"/>
            <a:r>
              <a:rPr dirty="0"/>
              <a:t>It is being to others … a living witness of the risen Christ.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60"/>
                                        </p:tgtEl>
                                        <p:attrNameLst>
                                          <p:attrName>style.visibility</p:attrName>
                                        </p:attrNameLst>
                                      </p:cBhvr>
                                      <p:to>
                                        <p:strVal val="visible"/>
                                      </p:to>
                                    </p:set>
                                    <p:anim calcmode="lin" valueType="num">
                                      <p:cBhvr>
                                        <p:cTn id="7" dur="1000" fill="hold"/>
                                        <p:tgtEl>
                                          <p:spTgt spid="260"/>
                                        </p:tgtEl>
                                        <p:attrNameLst>
                                          <p:attrName>ppt_w</p:attrName>
                                        </p:attrNameLst>
                                      </p:cBhvr>
                                      <p:tavLst>
                                        <p:tav tm="0">
                                          <p:val>
                                            <p:fltVal val="0"/>
                                          </p:val>
                                        </p:tav>
                                        <p:tav tm="100000">
                                          <p:val>
                                            <p:strVal val="#ppt_w"/>
                                          </p:val>
                                        </p:tav>
                                      </p:tavLst>
                                    </p:anim>
                                    <p:anim calcmode="lin" valueType="num">
                                      <p:cBhvr>
                                        <p:cTn id="8" dur="1000" fill="hold"/>
                                        <p:tgtEl>
                                          <p:spTgt spid="2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61"/>
                                        </p:tgtEl>
                                        <p:attrNameLst>
                                          <p:attrName>style.visibility</p:attrName>
                                        </p:attrNameLst>
                                      </p:cBhvr>
                                      <p:to>
                                        <p:strVal val="visible"/>
                                      </p:to>
                                    </p:set>
                                    <p:anim calcmode="lin" valueType="num">
                                      <p:cBhvr>
                                        <p:cTn id="13" dur="1000" fill="hold"/>
                                        <p:tgtEl>
                                          <p:spTgt spid="261"/>
                                        </p:tgtEl>
                                        <p:attrNameLst>
                                          <p:attrName>ppt_w</p:attrName>
                                        </p:attrNameLst>
                                      </p:cBhvr>
                                      <p:tavLst>
                                        <p:tav tm="0">
                                          <p:val>
                                            <p:fltVal val="0"/>
                                          </p:val>
                                        </p:tav>
                                        <p:tav tm="100000">
                                          <p:val>
                                            <p:strVal val="#ppt_w"/>
                                          </p:val>
                                        </p:tav>
                                      </p:tavLst>
                                    </p:anim>
                                    <p:anim calcmode="lin" valueType="num">
                                      <p:cBhvr>
                                        <p:cTn id="14" dur="1000" fill="hold"/>
                                        <p:tgtEl>
                                          <p:spTgt spid="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animBg="1" advAuto="0"/>
      <p:bldP spid="261"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3" name="Spirituality in Leaders"/>
          <p:cNvSpPr txBox="1"/>
          <p:nvPr/>
        </p:nvSpPr>
        <p:spPr>
          <a:xfrm>
            <a:off x="1049856" y="1"/>
            <a:ext cx="12725965"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64" name="Dynamic #1: Hospitality"/>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#1: Hospitality</a:t>
            </a:r>
          </a:p>
        </p:txBody>
      </p:sp>
      <p:sp>
        <p:nvSpPr>
          <p:cNvPr id="265" name="Fundamentally, it is a core attitude toward others."/>
          <p:cNvSpPr txBox="1">
            <a:spLocks noGrp="1"/>
          </p:cNvSpPr>
          <p:nvPr>
            <p:ph type="title"/>
          </p:nvPr>
        </p:nvSpPr>
        <p:spPr>
          <a:xfrm>
            <a:off x="886304" y="4264814"/>
            <a:ext cx="22257892" cy="1860301"/>
          </a:xfrm>
          <a:prstGeom prst="rect">
            <a:avLst/>
          </a:prstGeom>
        </p:spPr>
        <p:txBody>
          <a:bodyPr>
            <a:noAutofit/>
          </a:bodyPr>
          <a:lstStyle>
            <a:lvl1pPr>
              <a:lnSpc>
                <a:spcPct val="90000"/>
              </a:lnSpc>
              <a:spcBef>
                <a:spcPts val="4500"/>
              </a:spcBef>
              <a:defRPr sz="7000" b="0" spc="0">
                <a:solidFill>
                  <a:srgbClr val="000000"/>
                </a:solidFill>
                <a:latin typeface="Brandon Grotesque Medium"/>
                <a:ea typeface="Brandon Grotesque Medium"/>
                <a:cs typeface="Brandon Grotesque Medium"/>
                <a:sym typeface="Brandon Grotesque Medium"/>
              </a:defRPr>
            </a:lvl1pPr>
          </a:lstStyle>
          <a:p>
            <a:r>
              <a:rPr dirty="0"/>
              <a:t>Fundamentally, it is a </a:t>
            </a:r>
            <a:r>
              <a:rPr i="1" dirty="0"/>
              <a:t>core attitude </a:t>
            </a:r>
            <a:r>
              <a:rPr dirty="0"/>
              <a:t>toward others.</a:t>
            </a:r>
          </a:p>
        </p:txBody>
      </p:sp>
      <p:sp>
        <p:nvSpPr>
          <p:cNvPr id="266" name="Hospitality, biblically understood, challenges us to relate to others as if we were relating to Christ Himself."/>
          <p:cNvSpPr txBox="1"/>
          <p:nvPr/>
        </p:nvSpPr>
        <p:spPr>
          <a:xfrm>
            <a:off x="886304" y="8109284"/>
            <a:ext cx="22257892" cy="2890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rPr dirty="0"/>
              <a:t>Hospitality, biblically understood, challenges us to relate to others as if we were relating to Christ Himself.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65"/>
                                        </p:tgtEl>
                                        <p:attrNameLst>
                                          <p:attrName>style.visibility</p:attrName>
                                        </p:attrNameLst>
                                      </p:cBhvr>
                                      <p:to>
                                        <p:strVal val="visible"/>
                                      </p:to>
                                    </p:set>
                                    <p:anim calcmode="lin" valueType="num">
                                      <p:cBhvr>
                                        <p:cTn id="7" dur="1000" fill="hold"/>
                                        <p:tgtEl>
                                          <p:spTgt spid="265"/>
                                        </p:tgtEl>
                                        <p:attrNameLst>
                                          <p:attrName>ppt_w</p:attrName>
                                        </p:attrNameLst>
                                      </p:cBhvr>
                                      <p:tavLst>
                                        <p:tav tm="0">
                                          <p:val>
                                            <p:fltVal val="0"/>
                                          </p:val>
                                        </p:tav>
                                        <p:tav tm="100000">
                                          <p:val>
                                            <p:strVal val="#ppt_w"/>
                                          </p:val>
                                        </p:tav>
                                      </p:tavLst>
                                    </p:anim>
                                    <p:anim calcmode="lin" valueType="num">
                                      <p:cBhvr>
                                        <p:cTn id="8" dur="1000" fill="hold"/>
                                        <p:tgtEl>
                                          <p:spTgt spid="2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66"/>
                                        </p:tgtEl>
                                        <p:attrNameLst>
                                          <p:attrName>style.visibility</p:attrName>
                                        </p:attrNameLst>
                                      </p:cBhvr>
                                      <p:to>
                                        <p:strVal val="visible"/>
                                      </p:to>
                                    </p:set>
                                    <p:anim calcmode="lin" valueType="num">
                                      <p:cBhvr>
                                        <p:cTn id="13" dur="1000" fill="hold"/>
                                        <p:tgtEl>
                                          <p:spTgt spid="266"/>
                                        </p:tgtEl>
                                        <p:attrNameLst>
                                          <p:attrName>ppt_w</p:attrName>
                                        </p:attrNameLst>
                                      </p:cBhvr>
                                      <p:tavLst>
                                        <p:tav tm="0">
                                          <p:val>
                                            <p:fltVal val="0"/>
                                          </p:val>
                                        </p:tav>
                                        <p:tav tm="100000">
                                          <p:val>
                                            <p:strVal val="#ppt_w"/>
                                          </p:val>
                                        </p:tav>
                                      </p:tavLst>
                                    </p:anim>
                                    <p:anim calcmode="lin" valueType="num">
                                      <p:cBhvr>
                                        <p:cTn id="14" dur="1000" fill="hold"/>
                                        <p:tgtEl>
                                          <p:spTgt spid="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animBg="1" advAuto="0"/>
      <p:bldP spid="266"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Spirituality in Leaders"/>
          <p:cNvSpPr txBox="1"/>
          <p:nvPr/>
        </p:nvSpPr>
        <p:spPr>
          <a:xfrm>
            <a:off x="1049856" y="-168441"/>
            <a:ext cx="12725965" cy="2068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69" name="Dynamic #1: Hospitality"/>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#1: Hospitality</a:t>
            </a:r>
          </a:p>
        </p:txBody>
      </p:sp>
      <p:sp>
        <p:nvSpPr>
          <p:cNvPr id="270" name="“The gift of Christian hospitality is the opportunity we provide for the colleague, co-worker, guest, stranger, family member or friend to find her or his own way. It enables us to consider an alternative way of thinking from those who may be very differ"/>
          <p:cNvSpPr txBox="1">
            <a:spLocks noGrp="1"/>
          </p:cNvSpPr>
          <p:nvPr>
            <p:ph type="title"/>
          </p:nvPr>
        </p:nvSpPr>
        <p:spPr>
          <a:xfrm>
            <a:off x="886304" y="3177791"/>
            <a:ext cx="22257892" cy="9804203"/>
          </a:xfrm>
          <a:prstGeom prst="rect">
            <a:avLst/>
          </a:prstGeom>
        </p:spPr>
        <p:txBody>
          <a:bodyPr anchor="ctr">
            <a:noAutofit/>
          </a:bodyPr>
          <a:lstStyle/>
          <a:p>
            <a:pPr>
              <a:lnSpc>
                <a:spcPct val="90000"/>
              </a:lnSpc>
              <a:defRPr sz="7000" b="0" i="1" spc="0">
                <a:solidFill>
                  <a:srgbClr val="000000"/>
                </a:solidFill>
                <a:latin typeface="Brandon Grotesque Regular"/>
                <a:ea typeface="Brandon Grotesque Regular"/>
                <a:cs typeface="Brandon Grotesque Regular"/>
                <a:sym typeface="Brandon Grotesque Regular"/>
              </a:defRPr>
            </a:pPr>
            <a:r>
              <a:rPr dirty="0"/>
              <a:t>“The gift of Christian hospitality is the opportunity we provide for the colleague, co-worker, guest, stranger, family member or friend to find her or his own way. It enables us to consider an alternative way of thinking from those who may be very different from us. This gift to others invites them to contribute insights derived from these unique gifts and abilities, even in the context of differences of thought and behavior.”   </a:t>
            </a:r>
            <a:r>
              <a:rPr sz="5000" dirty="0">
                <a:latin typeface="Brandon Grotesque Light"/>
                <a:ea typeface="Brandon Grotesque Light"/>
                <a:cs typeface="Brandon Grotesque Light"/>
                <a:sym typeface="Brandon Grotesque Light"/>
              </a:rPr>
              <a:t>E. LeBron Fairbanks (2021)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70"/>
                                        </p:tgtEl>
                                        <p:attrNameLst>
                                          <p:attrName>style.visibility</p:attrName>
                                        </p:attrNameLst>
                                      </p:cBhvr>
                                      <p:to>
                                        <p:strVal val="visible"/>
                                      </p:to>
                                    </p:set>
                                    <p:anim calcmode="lin" valueType="num">
                                      <p:cBhvr>
                                        <p:cTn id="7" dur="2000" fill="hold"/>
                                        <p:tgtEl>
                                          <p:spTgt spid="270"/>
                                        </p:tgtEl>
                                        <p:attrNameLst>
                                          <p:attrName>ppt_w</p:attrName>
                                        </p:attrNameLst>
                                      </p:cBhvr>
                                      <p:tavLst>
                                        <p:tav tm="0">
                                          <p:val>
                                            <p:fltVal val="0"/>
                                          </p:val>
                                        </p:tav>
                                        <p:tav tm="100000">
                                          <p:val>
                                            <p:strVal val="#ppt_w"/>
                                          </p:val>
                                        </p:tav>
                                      </p:tavLst>
                                    </p:anim>
                                    <p:anim calcmode="lin" valueType="num">
                                      <p:cBhvr>
                                        <p:cTn id="8" dur="2000" fill="hold"/>
                                        <p:tgtEl>
                                          <p:spTgt spid="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2" name="Spirituality in Leaders"/>
          <p:cNvSpPr txBox="1"/>
          <p:nvPr/>
        </p:nvSpPr>
        <p:spPr>
          <a:xfrm>
            <a:off x="5829017" y="1814751"/>
            <a:ext cx="12725966" cy="226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77500" lnSpcReduction="20000"/>
          </a:bodyPr>
          <a:lstStyle>
            <a:lvl1pPr>
              <a:lnSpc>
                <a:spcPct val="80000"/>
              </a:lnSpc>
              <a:defRPr sz="15000" spc="-300">
                <a:solidFill>
                  <a:schemeClr val="accent1">
                    <a:hueOff val="114395"/>
                    <a:lumOff val="-24975"/>
                  </a:schemeClr>
                </a:solidFill>
                <a:latin typeface="Beyond Infinity"/>
                <a:ea typeface="Beyond Infinity"/>
                <a:cs typeface="Beyond Infinity"/>
                <a:sym typeface="Beyond Infinity"/>
              </a:defRPr>
            </a:lvl1pPr>
          </a:lstStyle>
          <a:p>
            <a:r>
              <a:t>Spirituality in Leaders</a:t>
            </a:r>
          </a:p>
        </p:txBody>
      </p:sp>
      <p:sp>
        <p:nvSpPr>
          <p:cNvPr id="273" name="Dynamic #2: Acceptance"/>
          <p:cNvSpPr txBox="1"/>
          <p:nvPr/>
        </p:nvSpPr>
        <p:spPr>
          <a:xfrm>
            <a:off x="4255503" y="5791544"/>
            <a:ext cx="15872994" cy="2132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nSpc>
                <a:spcPct val="90000"/>
              </a:lnSpc>
              <a:spcBef>
                <a:spcPts val="4500"/>
              </a:spcBef>
              <a:defRPr sz="11000" i="1">
                <a:solidFill>
                  <a:srgbClr val="000000"/>
                </a:solidFill>
                <a:latin typeface="Brandon Grotesque Bold"/>
                <a:ea typeface="Brandon Grotesque Bold"/>
                <a:cs typeface="Brandon Grotesque Bold"/>
                <a:sym typeface="Brandon Grotesque Bold"/>
              </a:defRPr>
            </a:lvl1pPr>
          </a:lstStyle>
          <a:p>
            <a:r>
              <a:t>Dynamic #2: Acceptance</a:t>
            </a:r>
          </a:p>
        </p:txBody>
      </p:sp>
      <p:sp>
        <p:nvSpPr>
          <p:cNvPr id="274" name="is expressed in the Theological Dynamics of Hospitality, Acceptance, and Presence."/>
          <p:cNvSpPr txBox="1"/>
          <p:nvPr/>
        </p:nvSpPr>
        <p:spPr>
          <a:xfrm>
            <a:off x="6309885" y="3623578"/>
            <a:ext cx="12172396" cy="1854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2365188">
              <a:defRPr sz="4850">
                <a:latin typeface="Brandon Grotesque Regular"/>
                <a:ea typeface="Brandon Grotesque Regular"/>
                <a:cs typeface="Brandon Grotesque Regular"/>
                <a:sym typeface="Brandon Grotesque Regular"/>
              </a:defRPr>
            </a:pPr>
            <a:r>
              <a:t>is </a:t>
            </a:r>
            <a:r>
              <a:rPr>
                <a:solidFill>
                  <a:srgbClr val="314790"/>
                </a:solidFill>
              </a:rPr>
              <a:t>expressed</a:t>
            </a:r>
            <a:r>
              <a:t> in the Theological Dynamics of Hospitality, Acceptance, and Presence.</a:t>
            </a:r>
          </a:p>
        </p:txBody>
      </p:sp>
      <p:sp>
        <p:nvSpPr>
          <p:cNvPr id="275" name="“What John 3:16 is to the non-Christian,…"/>
          <p:cNvSpPr txBox="1"/>
          <p:nvPr/>
        </p:nvSpPr>
        <p:spPr>
          <a:xfrm>
            <a:off x="5132225" y="7929901"/>
            <a:ext cx="14119550" cy="490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457200">
              <a:lnSpc>
                <a:spcPct val="120000"/>
              </a:lnSpc>
              <a:defRPr sz="5000">
                <a:solidFill>
                  <a:srgbClr val="000000"/>
                </a:solidFill>
                <a:latin typeface="Brandon Grotesque Bold"/>
                <a:ea typeface="Brandon Grotesque Bold"/>
                <a:cs typeface="Brandon Grotesque Bold"/>
                <a:sym typeface="Brandon Grotesque Bold"/>
              </a:defRPr>
            </a:pPr>
            <a:r>
              <a:rPr dirty="0"/>
              <a:t>“What John 3:16 is to the non-Christian,</a:t>
            </a:r>
          </a:p>
          <a:p>
            <a:pPr defTabSz="457200">
              <a:lnSpc>
                <a:spcPct val="120000"/>
              </a:lnSpc>
              <a:defRPr sz="5000">
                <a:solidFill>
                  <a:srgbClr val="000000"/>
                </a:solidFill>
                <a:latin typeface="Brandon Grotesque Bold"/>
                <a:ea typeface="Brandon Grotesque Bold"/>
                <a:cs typeface="Brandon Grotesque Bold"/>
                <a:sym typeface="Brandon Grotesque Bold"/>
              </a:defRPr>
            </a:pPr>
            <a:r>
              <a:rPr dirty="0"/>
              <a:t>Romans 15:7 is to the Christian.”  </a:t>
            </a:r>
            <a:r>
              <a:rPr sz="3000" i="1" dirty="0">
                <a:latin typeface="Brandon Grotesque Light"/>
                <a:ea typeface="Brandon Grotesque Light"/>
                <a:cs typeface="Brandon Grotesque Light"/>
                <a:sym typeface="Brandon Grotesque Light"/>
              </a:rPr>
              <a:t>Duane Elmer (2002</a:t>
            </a:r>
            <a:r>
              <a:rPr lang="en-US" sz="3000" i="1" dirty="0">
                <a:latin typeface="Brandon Grotesque Light"/>
                <a:ea typeface="Brandon Grotesque Light"/>
                <a:cs typeface="Brandon Grotesque Light"/>
                <a:sym typeface="Brandon Grotesque Light"/>
              </a:rPr>
              <a:t>)</a:t>
            </a:r>
          </a:p>
          <a:p>
            <a:pPr defTabSz="457200">
              <a:lnSpc>
                <a:spcPct val="120000"/>
              </a:lnSpc>
              <a:defRPr sz="5000">
                <a:solidFill>
                  <a:srgbClr val="000000"/>
                </a:solidFill>
                <a:latin typeface="Brandon Grotesque Bold"/>
                <a:ea typeface="Brandon Grotesque Bold"/>
                <a:cs typeface="Brandon Grotesque Bold"/>
                <a:sym typeface="Brandon Grotesque Bold"/>
              </a:defRPr>
            </a:pPr>
            <a:r>
              <a:rPr dirty="0"/>
              <a:t> </a:t>
            </a:r>
          </a:p>
          <a:p>
            <a:pPr defTabSz="457200">
              <a:lnSpc>
                <a:spcPct val="120000"/>
              </a:lnSpc>
              <a:defRPr sz="4000" i="1">
                <a:solidFill>
                  <a:srgbClr val="000000"/>
                </a:solidFill>
                <a:latin typeface="Brandon Grotesque Medium"/>
                <a:ea typeface="Brandon Grotesque Medium"/>
                <a:cs typeface="Brandon Grotesque Medium"/>
                <a:sym typeface="Brandon Grotesque Medium"/>
              </a:defRPr>
            </a:pPr>
            <a:r>
              <a:rPr dirty="0"/>
              <a:t>“Accept one another then, just as Christ accepted you,</a:t>
            </a:r>
          </a:p>
          <a:p>
            <a:pPr defTabSz="457200">
              <a:lnSpc>
                <a:spcPct val="120000"/>
              </a:lnSpc>
              <a:defRPr sz="4000" i="1">
                <a:solidFill>
                  <a:srgbClr val="000000"/>
                </a:solidFill>
                <a:latin typeface="Brandon Grotesque Medium"/>
                <a:ea typeface="Brandon Grotesque Medium"/>
                <a:cs typeface="Brandon Grotesque Medium"/>
                <a:sym typeface="Brandon Grotesque Medium"/>
              </a:defRPr>
            </a:pPr>
            <a:r>
              <a:rPr dirty="0"/>
              <a:t>in order to bring praise to God.”  Romans 15:7</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Acceptance is the ability to communicate value, regard, worth, and respect to others. It is the ability to make people feel significant, honored, and esteemed.”…"/>
          <p:cNvSpPr txBox="1">
            <a:spLocks noGrp="1"/>
          </p:cNvSpPr>
          <p:nvPr>
            <p:ph type="title"/>
          </p:nvPr>
        </p:nvSpPr>
        <p:spPr>
          <a:xfrm>
            <a:off x="1063054" y="2571145"/>
            <a:ext cx="22257892" cy="9656550"/>
          </a:xfrm>
          <a:prstGeom prst="rect">
            <a:avLst/>
          </a:prstGeom>
        </p:spPr>
        <p:txBody>
          <a:bodyPr anchor="ctr">
            <a:noAutofit/>
          </a:bodyPr>
          <a:lstStyle/>
          <a:p>
            <a:pPr algn="ctr">
              <a:lnSpc>
                <a:spcPct val="90000"/>
              </a:lnSpc>
              <a:spcBef>
                <a:spcPts val="4500"/>
              </a:spcBef>
              <a:defRPr sz="10000" b="0" spc="0">
                <a:solidFill>
                  <a:srgbClr val="000000"/>
                </a:solidFill>
                <a:latin typeface="Brandon Grotesque Medium"/>
                <a:ea typeface="Brandon Grotesque Medium"/>
                <a:cs typeface="Brandon Grotesque Medium"/>
                <a:sym typeface="Brandon Grotesque Medium"/>
              </a:defRPr>
            </a:pPr>
            <a:r>
              <a:rPr sz="7000" dirty="0"/>
              <a:t>“Acceptance is the ability to communicate value, </a:t>
            </a:r>
            <a:br>
              <a:rPr lang="en-US" sz="7000" dirty="0"/>
            </a:br>
            <a:r>
              <a:rPr sz="7000" dirty="0"/>
              <a:t>regard, worth</a:t>
            </a:r>
            <a:r>
              <a:rPr sz="7000" dirty="0">
                <a:latin typeface="Times New Roman"/>
                <a:ea typeface="Times New Roman"/>
                <a:cs typeface="Times New Roman"/>
                <a:sym typeface="Times New Roman"/>
              </a:rPr>
              <a:t>,</a:t>
            </a:r>
            <a:r>
              <a:rPr sz="7000" dirty="0"/>
              <a:t> and respect to others. </a:t>
            </a:r>
            <a:br>
              <a:rPr lang="en-US" sz="7000" dirty="0"/>
            </a:br>
            <a:r>
              <a:rPr sz="7000" dirty="0"/>
              <a:t>It is the ability to make people feel significant, </a:t>
            </a:r>
            <a:br>
              <a:rPr lang="en-US" sz="7000" dirty="0"/>
            </a:br>
            <a:r>
              <a:rPr sz="7000" dirty="0"/>
              <a:t>honored, and esteemed.”</a:t>
            </a:r>
          </a:p>
          <a:p>
            <a:pPr algn="ctr">
              <a:lnSpc>
                <a:spcPct val="90000"/>
              </a:lnSpc>
              <a:spcBef>
                <a:spcPts val="4500"/>
              </a:spcBef>
              <a:defRPr sz="10000" b="0" i="1" spc="0">
                <a:solidFill>
                  <a:srgbClr val="000000"/>
                </a:solidFill>
                <a:latin typeface="Brandon Grotesque Regular"/>
                <a:ea typeface="Brandon Grotesque Regular"/>
                <a:cs typeface="Brandon Grotesque Regular"/>
                <a:sym typeface="Brandon Grotesque Regular"/>
              </a:defRPr>
            </a:pPr>
            <a:r>
              <a:rPr sz="5000" dirty="0">
                <a:latin typeface="Brandon Grotesque Light"/>
                <a:ea typeface="Brandon Grotesque Light"/>
                <a:cs typeface="Brandon Grotesque Light"/>
                <a:sym typeface="Brandon Grotesque Light"/>
              </a:rPr>
              <a:t>Duane Elmer (2002)</a:t>
            </a:r>
            <a:r>
              <a:rPr sz="5000" dirty="0"/>
              <a:t> </a:t>
            </a:r>
          </a:p>
        </p:txBody>
      </p:sp>
      <p:sp>
        <p:nvSpPr>
          <p:cNvPr id="278" name="Spirituality in Leaders"/>
          <p:cNvSpPr txBox="1"/>
          <p:nvPr/>
        </p:nvSpPr>
        <p:spPr>
          <a:xfrm>
            <a:off x="1049856" y="1"/>
            <a:ext cx="12725965"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79" name="Dynamic #2: Acceptance"/>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#2: Acceptance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77"/>
                                        </p:tgtEl>
                                        <p:attrNameLst>
                                          <p:attrName>style.visibility</p:attrName>
                                        </p:attrNameLst>
                                      </p:cBhvr>
                                      <p:to>
                                        <p:strVal val="visible"/>
                                      </p:to>
                                    </p:set>
                                    <p:anim calcmode="lin" valueType="num">
                                      <p:cBhvr>
                                        <p:cTn id="7" dur="1000" fill="hold"/>
                                        <p:tgtEl>
                                          <p:spTgt spid="277"/>
                                        </p:tgtEl>
                                        <p:attrNameLst>
                                          <p:attrName>ppt_w</p:attrName>
                                        </p:attrNameLst>
                                      </p:cBhvr>
                                      <p:tavLst>
                                        <p:tav tm="0">
                                          <p:val>
                                            <p:fltVal val="0"/>
                                          </p:val>
                                        </p:tav>
                                        <p:tav tm="100000">
                                          <p:val>
                                            <p:strVal val="#ppt_w"/>
                                          </p:val>
                                        </p:tav>
                                      </p:tavLst>
                                    </p:anim>
                                    <p:anim calcmode="lin" valueType="num">
                                      <p:cBhvr>
                                        <p:cTn id="8" dur="1000" fill="hold"/>
                                        <p:tgtEl>
                                          <p:spTgt spid="2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1" name="Spirituality in Leaders"/>
          <p:cNvSpPr txBox="1"/>
          <p:nvPr/>
        </p:nvSpPr>
        <p:spPr>
          <a:xfrm>
            <a:off x="1049856" y="1"/>
            <a:ext cx="12725965"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82" name="Dynamic #2: Acceptance"/>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#2: Acceptance</a:t>
            </a:r>
          </a:p>
        </p:txBody>
      </p:sp>
      <p:sp>
        <p:nvSpPr>
          <p:cNvPr id="283" name="Acceptance of others, as defined, does not imply acceptance of their ideas or behavior."/>
          <p:cNvSpPr txBox="1">
            <a:spLocks noGrp="1"/>
          </p:cNvSpPr>
          <p:nvPr>
            <p:ph type="title"/>
          </p:nvPr>
        </p:nvSpPr>
        <p:spPr>
          <a:xfrm>
            <a:off x="886304" y="3961636"/>
            <a:ext cx="22257892" cy="2441537"/>
          </a:xfrm>
          <a:prstGeom prst="rect">
            <a:avLst/>
          </a:prstGeom>
        </p:spPr>
        <p:txBody>
          <a:bodyPr>
            <a:noAutofit/>
          </a:bodyPr>
          <a:lstStyle>
            <a:lvl1pPr>
              <a:lnSpc>
                <a:spcPct val="90000"/>
              </a:lnSpc>
              <a:spcBef>
                <a:spcPts val="4500"/>
              </a:spcBef>
              <a:defRPr sz="7000" b="0" spc="0">
                <a:solidFill>
                  <a:srgbClr val="000000"/>
                </a:solidFill>
                <a:latin typeface="Brandon Grotesque Medium"/>
                <a:ea typeface="Brandon Grotesque Medium"/>
                <a:cs typeface="Brandon Grotesque Medium"/>
                <a:sym typeface="Brandon Grotesque Medium"/>
              </a:defRPr>
            </a:lvl1pPr>
          </a:lstStyle>
          <a:p>
            <a:pPr algn="ctr"/>
            <a:r>
              <a:rPr dirty="0"/>
              <a:t>Acceptance of others, as defined, does not imply</a:t>
            </a:r>
            <a:br>
              <a:rPr lang="en-US" dirty="0"/>
            </a:br>
            <a:r>
              <a:rPr dirty="0"/>
              <a:t> acceptance of their ideas or behavior.</a:t>
            </a:r>
          </a:p>
        </p:txBody>
      </p:sp>
      <p:sp>
        <p:nvSpPr>
          <p:cNvPr id="284" name="Listening attentively to them and accepting them as persons created by God and thus worthy of our regard and respect are critical first steps toward an encounter that is transformative."/>
          <p:cNvSpPr txBox="1"/>
          <p:nvPr/>
        </p:nvSpPr>
        <p:spPr>
          <a:xfrm>
            <a:off x="1063054" y="8085221"/>
            <a:ext cx="22257892" cy="322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pPr algn="ctr"/>
            <a:r>
              <a:rPr dirty="0"/>
              <a:t>Listening attentively to them and accepting them as persons created by God and thus worthy of our regard and respect are critical </a:t>
            </a:r>
            <a:r>
              <a:rPr i="1" dirty="0"/>
              <a:t>first steps </a:t>
            </a:r>
            <a:r>
              <a:rPr dirty="0"/>
              <a:t>toward an encounter</a:t>
            </a:r>
            <a:r>
              <a:rPr lang="en-US" dirty="0"/>
              <a:t>                            </a:t>
            </a:r>
            <a:r>
              <a:rPr dirty="0"/>
              <a:t>that is </a:t>
            </a:r>
            <a:r>
              <a:rPr i="1" dirty="0"/>
              <a:t>transformative</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83"/>
                                        </p:tgtEl>
                                        <p:attrNameLst>
                                          <p:attrName>style.visibility</p:attrName>
                                        </p:attrNameLst>
                                      </p:cBhvr>
                                      <p:to>
                                        <p:strVal val="visible"/>
                                      </p:to>
                                    </p:set>
                                    <p:anim calcmode="lin" valueType="num">
                                      <p:cBhvr>
                                        <p:cTn id="7" dur="1000" fill="hold"/>
                                        <p:tgtEl>
                                          <p:spTgt spid="283"/>
                                        </p:tgtEl>
                                        <p:attrNameLst>
                                          <p:attrName>ppt_w</p:attrName>
                                        </p:attrNameLst>
                                      </p:cBhvr>
                                      <p:tavLst>
                                        <p:tav tm="0">
                                          <p:val>
                                            <p:fltVal val="0"/>
                                          </p:val>
                                        </p:tav>
                                        <p:tav tm="100000">
                                          <p:val>
                                            <p:strVal val="#ppt_w"/>
                                          </p:val>
                                        </p:tav>
                                      </p:tavLst>
                                    </p:anim>
                                    <p:anim calcmode="lin" valueType="num">
                                      <p:cBhvr>
                                        <p:cTn id="8" dur="1000" fill="hold"/>
                                        <p:tgtEl>
                                          <p:spTgt spid="2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84"/>
                                        </p:tgtEl>
                                        <p:attrNameLst>
                                          <p:attrName>style.visibility</p:attrName>
                                        </p:attrNameLst>
                                      </p:cBhvr>
                                      <p:to>
                                        <p:strVal val="visible"/>
                                      </p:to>
                                    </p:set>
                                    <p:anim calcmode="lin" valueType="num">
                                      <p:cBhvr>
                                        <p:cTn id="13" dur="1000" fill="hold"/>
                                        <p:tgtEl>
                                          <p:spTgt spid="284"/>
                                        </p:tgtEl>
                                        <p:attrNameLst>
                                          <p:attrName>ppt_w</p:attrName>
                                        </p:attrNameLst>
                                      </p:cBhvr>
                                      <p:tavLst>
                                        <p:tav tm="0">
                                          <p:val>
                                            <p:fltVal val="0"/>
                                          </p:val>
                                        </p:tav>
                                        <p:tav tm="100000">
                                          <p:val>
                                            <p:strVal val="#ppt_w"/>
                                          </p:val>
                                        </p:tav>
                                      </p:tavLst>
                                    </p:anim>
                                    <p:anim calcmode="lin" valueType="num">
                                      <p:cBhvr>
                                        <p:cTn id="14" dur="1000" fill="hold"/>
                                        <p:tgtEl>
                                          <p:spTgt spid="2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1" animBg="1" advAuto="0"/>
      <p:bldP spid="284"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Spirituality in Leaders"/>
          <p:cNvSpPr txBox="1"/>
          <p:nvPr/>
        </p:nvSpPr>
        <p:spPr>
          <a:xfrm>
            <a:off x="1049856" y="1"/>
            <a:ext cx="12725965"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87" name="Dynamic #2: Acceptance"/>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#2: Acceptance</a:t>
            </a:r>
          </a:p>
        </p:txBody>
      </p:sp>
      <p:sp>
        <p:nvSpPr>
          <p:cNvPr id="288" name="“Leadership is known by the personalities it enriches, not by those it dominates or captivates.”…"/>
          <p:cNvSpPr txBox="1">
            <a:spLocks noGrp="1"/>
          </p:cNvSpPr>
          <p:nvPr>
            <p:ph type="title"/>
          </p:nvPr>
        </p:nvSpPr>
        <p:spPr>
          <a:xfrm>
            <a:off x="1063054" y="4114800"/>
            <a:ext cx="22257892" cy="8446821"/>
          </a:xfrm>
          <a:prstGeom prst="rect">
            <a:avLst/>
          </a:prstGeom>
        </p:spPr>
        <p:txBody>
          <a:bodyPr>
            <a:noAutofit/>
          </a:bodyPr>
          <a:lstStyle/>
          <a:p>
            <a:pPr algn="ctr">
              <a:lnSpc>
                <a:spcPct val="90000"/>
              </a:lnSpc>
              <a:spcBef>
                <a:spcPts val="4500"/>
              </a:spcBef>
              <a:defRPr sz="12000" b="0" spc="0">
                <a:solidFill>
                  <a:srgbClr val="000000"/>
                </a:solidFill>
                <a:latin typeface="Brandon Grotesque Medium"/>
                <a:ea typeface="Brandon Grotesque Medium"/>
                <a:cs typeface="Brandon Grotesque Medium"/>
                <a:sym typeface="Brandon Grotesque Medium"/>
              </a:defRPr>
            </a:pPr>
            <a:r>
              <a:rPr sz="7000" dirty="0"/>
              <a:t>“Leadership is known by the personalities it enriches, </a:t>
            </a:r>
            <a:br>
              <a:rPr lang="en-US" sz="7000" dirty="0"/>
            </a:br>
            <a:r>
              <a:rPr sz="7000" dirty="0"/>
              <a:t>not by those it dominates or captivates.”</a:t>
            </a:r>
            <a:r>
              <a:rPr lang="en-US" sz="7000" dirty="0"/>
              <a:t>  </a:t>
            </a:r>
            <a:r>
              <a:rPr sz="5000" dirty="0"/>
              <a:t>Harold Reed (1982)</a:t>
            </a:r>
            <a:br>
              <a:rPr lang="en-US" sz="5000" dirty="0"/>
            </a:br>
            <a:br>
              <a:rPr lang="en-US" sz="5000" dirty="0"/>
            </a:br>
            <a:br>
              <a:rPr lang="en-US" sz="5000" dirty="0"/>
            </a:br>
            <a:br>
              <a:rPr lang="en-US" sz="5000" dirty="0"/>
            </a:br>
            <a:br>
              <a:rPr lang="en-US" sz="5000" dirty="0"/>
            </a:br>
            <a:r>
              <a:rPr lang="en-US" sz="7000" dirty="0"/>
              <a:t>“Leading for change is not the same as exercise of power.” </a:t>
            </a:r>
            <a:r>
              <a:rPr lang="en-US" sz="5000" dirty="0"/>
              <a:t>George McGregor Burns (1978)</a:t>
            </a:r>
            <a:endParaRPr sz="5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88"/>
                                        </p:tgtEl>
                                        <p:attrNameLst>
                                          <p:attrName>style.visibility</p:attrName>
                                        </p:attrNameLst>
                                      </p:cBhvr>
                                      <p:to>
                                        <p:strVal val="visible"/>
                                      </p:to>
                                    </p:set>
                                    <p:anim calcmode="lin" valueType="num">
                                      <p:cBhvr>
                                        <p:cTn id="7" dur="1000" fill="hold"/>
                                        <p:tgtEl>
                                          <p:spTgt spid="288"/>
                                        </p:tgtEl>
                                        <p:attrNameLst>
                                          <p:attrName>ppt_w</p:attrName>
                                        </p:attrNameLst>
                                      </p:cBhvr>
                                      <p:tavLst>
                                        <p:tav tm="0">
                                          <p:val>
                                            <p:fltVal val="0"/>
                                          </p:val>
                                        </p:tav>
                                        <p:tav tm="100000">
                                          <p:val>
                                            <p:strVal val="#ppt_w"/>
                                          </p:val>
                                        </p:tav>
                                      </p:tavLst>
                                    </p:anim>
                                    <p:anim calcmode="lin" valueType="num">
                                      <p:cBhvr>
                                        <p:cTn id="8" dur="1000" fill="hold"/>
                                        <p:tgtEl>
                                          <p:spTgt spid="2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0" name="Spirituality in Leaders"/>
          <p:cNvSpPr txBox="1"/>
          <p:nvPr/>
        </p:nvSpPr>
        <p:spPr>
          <a:xfrm>
            <a:off x="1049856" y="1"/>
            <a:ext cx="12725965"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291" name="Dynamic #2: Acceptance"/>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#2: Acceptance</a:t>
            </a:r>
          </a:p>
        </p:txBody>
      </p:sp>
      <p:sp>
        <p:nvSpPr>
          <p:cNvPr id="292" name="All Christians — even those who sometimes make life difficult — are called and gifted for the ministry of Christ."/>
          <p:cNvSpPr txBox="1">
            <a:spLocks noGrp="1"/>
          </p:cNvSpPr>
          <p:nvPr>
            <p:ph type="title"/>
          </p:nvPr>
        </p:nvSpPr>
        <p:spPr>
          <a:xfrm>
            <a:off x="989082" y="4234367"/>
            <a:ext cx="22845488" cy="2682841"/>
          </a:xfrm>
          <a:prstGeom prst="rect">
            <a:avLst/>
          </a:prstGeom>
        </p:spPr>
        <p:txBody>
          <a:bodyPr>
            <a:noAutofit/>
          </a:bodyPr>
          <a:lstStyle>
            <a:lvl1pPr>
              <a:lnSpc>
                <a:spcPct val="90000"/>
              </a:lnSpc>
              <a:spcBef>
                <a:spcPts val="4500"/>
              </a:spcBef>
              <a:defRPr sz="7500" b="0" spc="0">
                <a:solidFill>
                  <a:srgbClr val="000000"/>
                </a:solidFill>
                <a:latin typeface="Brandon Grotesque Medium"/>
                <a:ea typeface="Brandon Grotesque Medium"/>
                <a:cs typeface="Brandon Grotesque Medium"/>
                <a:sym typeface="Brandon Grotesque Medium"/>
              </a:defRPr>
            </a:lvl1pPr>
          </a:lstStyle>
          <a:p>
            <a:pPr algn="ctr"/>
            <a:r>
              <a:rPr sz="7000" dirty="0"/>
              <a:t>All Christians — even those who sometimes make life difficult — are called and gifted for the ministry of Christ.</a:t>
            </a:r>
          </a:p>
        </p:txBody>
      </p:sp>
      <p:sp>
        <p:nvSpPr>
          <p:cNvPr id="293" name="They remain our responsibility — demanding keen insight, deep caring, and Spirit-empowered understanding."/>
          <p:cNvSpPr txBox="1"/>
          <p:nvPr/>
        </p:nvSpPr>
        <p:spPr>
          <a:xfrm>
            <a:off x="989082" y="8665506"/>
            <a:ext cx="22845488" cy="2682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500">
                <a:solidFill>
                  <a:srgbClr val="000000"/>
                </a:solidFill>
                <a:latin typeface="Brandon Grotesque Medium"/>
                <a:ea typeface="Brandon Grotesque Medium"/>
                <a:cs typeface="Brandon Grotesque Medium"/>
                <a:sym typeface="Brandon Grotesque Medium"/>
              </a:defRPr>
            </a:lvl1pPr>
          </a:lstStyle>
          <a:p>
            <a:pPr algn="ctr"/>
            <a:r>
              <a:rPr sz="7000" dirty="0"/>
              <a:t>They remain our responsibility — demanding keen insight, deep caring, and Spirit-empowered understanding.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92"/>
                                        </p:tgtEl>
                                        <p:attrNameLst>
                                          <p:attrName>style.visibility</p:attrName>
                                        </p:attrNameLst>
                                      </p:cBhvr>
                                      <p:to>
                                        <p:strVal val="visible"/>
                                      </p:to>
                                    </p:set>
                                    <p:anim calcmode="lin" valueType="num">
                                      <p:cBhvr>
                                        <p:cTn id="7" dur="1000" fill="hold"/>
                                        <p:tgtEl>
                                          <p:spTgt spid="292"/>
                                        </p:tgtEl>
                                        <p:attrNameLst>
                                          <p:attrName>ppt_w</p:attrName>
                                        </p:attrNameLst>
                                      </p:cBhvr>
                                      <p:tavLst>
                                        <p:tav tm="0">
                                          <p:val>
                                            <p:fltVal val="0"/>
                                          </p:val>
                                        </p:tav>
                                        <p:tav tm="100000">
                                          <p:val>
                                            <p:strVal val="#ppt_w"/>
                                          </p:val>
                                        </p:tav>
                                      </p:tavLst>
                                    </p:anim>
                                    <p:anim calcmode="lin" valueType="num">
                                      <p:cBhvr>
                                        <p:cTn id="8" dur="1000" fill="hold"/>
                                        <p:tgtEl>
                                          <p:spTgt spid="2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93"/>
                                        </p:tgtEl>
                                        <p:attrNameLst>
                                          <p:attrName>style.visibility</p:attrName>
                                        </p:attrNameLst>
                                      </p:cBhvr>
                                      <p:to>
                                        <p:strVal val="visible"/>
                                      </p:to>
                                    </p:set>
                                    <p:anim calcmode="lin" valueType="num">
                                      <p:cBhvr>
                                        <p:cTn id="13" dur="1000" fill="hold"/>
                                        <p:tgtEl>
                                          <p:spTgt spid="293"/>
                                        </p:tgtEl>
                                        <p:attrNameLst>
                                          <p:attrName>ppt_w</p:attrName>
                                        </p:attrNameLst>
                                      </p:cBhvr>
                                      <p:tavLst>
                                        <p:tav tm="0">
                                          <p:val>
                                            <p:fltVal val="0"/>
                                          </p:val>
                                        </p:tav>
                                        <p:tav tm="100000">
                                          <p:val>
                                            <p:strVal val="#ppt_w"/>
                                          </p:val>
                                        </p:tav>
                                      </p:tavLst>
                                    </p:anim>
                                    <p:anim calcmode="lin" valueType="num">
                                      <p:cBhvr>
                                        <p:cTn id="14" dur="1000" fill="hold"/>
                                        <p:tgtEl>
                                          <p:spTgt spid="2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animBg="1" advAuto="0"/>
      <p:bldP spid="293"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Spirituality in Leaders"/>
          <p:cNvSpPr txBox="1"/>
          <p:nvPr/>
        </p:nvSpPr>
        <p:spPr>
          <a:xfrm>
            <a:off x="5829017" y="1814751"/>
            <a:ext cx="12725966" cy="226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77500" lnSpcReduction="20000"/>
          </a:bodyPr>
          <a:lstStyle>
            <a:lvl1pPr>
              <a:lnSpc>
                <a:spcPct val="80000"/>
              </a:lnSpc>
              <a:defRPr sz="15000" spc="-300">
                <a:solidFill>
                  <a:schemeClr val="accent1">
                    <a:hueOff val="114395"/>
                    <a:lumOff val="-24975"/>
                  </a:schemeClr>
                </a:solidFill>
                <a:latin typeface="Beyond Infinity"/>
                <a:ea typeface="Beyond Infinity"/>
                <a:cs typeface="Beyond Infinity"/>
                <a:sym typeface="Beyond Infinity"/>
              </a:defRPr>
            </a:lvl1pPr>
          </a:lstStyle>
          <a:p>
            <a:r>
              <a:t>Spirituality in Leaders</a:t>
            </a:r>
          </a:p>
        </p:txBody>
      </p:sp>
      <p:sp>
        <p:nvSpPr>
          <p:cNvPr id="296" name="Dynamic #3: Presence"/>
          <p:cNvSpPr txBox="1"/>
          <p:nvPr/>
        </p:nvSpPr>
        <p:spPr>
          <a:xfrm>
            <a:off x="4255503" y="5791544"/>
            <a:ext cx="15872994" cy="2132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nSpc>
                <a:spcPct val="90000"/>
              </a:lnSpc>
              <a:spcBef>
                <a:spcPts val="4500"/>
              </a:spcBef>
              <a:defRPr sz="11000" i="1">
                <a:solidFill>
                  <a:srgbClr val="000000"/>
                </a:solidFill>
                <a:latin typeface="Brandon Grotesque Bold"/>
                <a:ea typeface="Brandon Grotesque Bold"/>
                <a:cs typeface="Brandon Grotesque Bold"/>
                <a:sym typeface="Brandon Grotesque Bold"/>
              </a:defRPr>
            </a:lvl1pPr>
          </a:lstStyle>
          <a:p>
            <a:r>
              <a:t>Dynamic #3: Presence</a:t>
            </a:r>
          </a:p>
        </p:txBody>
      </p:sp>
      <p:sp>
        <p:nvSpPr>
          <p:cNvPr id="297" name="is expressed in the Theological Dynamics of Hospitality, Acceptance, and Presence."/>
          <p:cNvSpPr txBox="1"/>
          <p:nvPr/>
        </p:nvSpPr>
        <p:spPr>
          <a:xfrm>
            <a:off x="6309885" y="3623578"/>
            <a:ext cx="12172396" cy="1854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2365188">
              <a:defRPr sz="4850">
                <a:latin typeface="Brandon Grotesque Regular"/>
                <a:ea typeface="Brandon Grotesque Regular"/>
                <a:cs typeface="Brandon Grotesque Regular"/>
                <a:sym typeface="Brandon Grotesque Regular"/>
              </a:defRPr>
            </a:pPr>
            <a:r>
              <a:t>is </a:t>
            </a:r>
            <a:r>
              <a:rPr>
                <a:solidFill>
                  <a:srgbClr val="314790"/>
                </a:solidFill>
              </a:rPr>
              <a:t>expressed</a:t>
            </a:r>
            <a:r>
              <a:t> in the Theological Dynamics of Hospitality, Acceptance, and Presence.</a:t>
            </a:r>
          </a:p>
        </p:txBody>
      </p:sp>
      <p:sp>
        <p:nvSpPr>
          <p:cNvPr id="298" name="“… but what the leader brings in his/her presence. And the presence he/she needs is a non-anxious presence.”…"/>
          <p:cNvSpPr txBox="1"/>
          <p:nvPr/>
        </p:nvSpPr>
        <p:spPr>
          <a:xfrm>
            <a:off x="6473152" y="7672456"/>
            <a:ext cx="11650604" cy="490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nSpc>
                <a:spcPct val="90000"/>
              </a:lnSpc>
              <a:spcBef>
                <a:spcPts val="4500"/>
              </a:spcBef>
              <a:defRPr sz="6000">
                <a:solidFill>
                  <a:srgbClr val="000000"/>
                </a:solidFill>
                <a:latin typeface="Brandon Grotesque Medium"/>
                <a:ea typeface="Brandon Grotesque Medium"/>
                <a:cs typeface="Brandon Grotesque Medium"/>
                <a:sym typeface="Brandon Grotesque Medium"/>
              </a:defRPr>
            </a:pPr>
            <a:r>
              <a:rPr dirty="0"/>
              <a:t>“… but what the leader brings in his/her presence. And the presence he/she needs is a non-anxious presence.”</a:t>
            </a:r>
          </a:p>
          <a:p>
            <a:pPr defTabSz="457200">
              <a:lnSpc>
                <a:spcPct val="120000"/>
              </a:lnSpc>
              <a:defRPr sz="5000">
                <a:solidFill>
                  <a:srgbClr val="000000"/>
                </a:solidFill>
                <a:latin typeface="Brandon Grotesque Bold"/>
                <a:ea typeface="Brandon Grotesque Bold"/>
                <a:cs typeface="Brandon Grotesque Bold"/>
                <a:sym typeface="Brandon Grotesque Bold"/>
              </a:defRPr>
            </a:pPr>
            <a:r>
              <a:rPr sz="3000" i="1" dirty="0">
                <a:latin typeface="Brandon Grotesque Light"/>
                <a:ea typeface="Brandon Grotesque Light"/>
                <a:cs typeface="Brandon Grotesque Light"/>
                <a:sym typeface="Brandon Grotesque Light"/>
              </a:rPr>
              <a:t>Edwin Friedman (2007)</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0" name="Spirituality in Leaders"/>
          <p:cNvSpPr txBox="1"/>
          <p:nvPr/>
        </p:nvSpPr>
        <p:spPr>
          <a:xfrm>
            <a:off x="1049856" y="-39142"/>
            <a:ext cx="12725965" cy="1939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Spirituality in Leaders</a:t>
            </a:r>
          </a:p>
        </p:txBody>
      </p:sp>
      <p:sp>
        <p:nvSpPr>
          <p:cNvPr id="301" name="Dynamic #3: Presence"/>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Dynamic #3: Presence</a:t>
            </a:r>
          </a:p>
        </p:txBody>
      </p:sp>
      <p:sp>
        <p:nvSpPr>
          <p:cNvPr id="302" name="“Caring deeply” demands that we listen intently, speak directly and caringly, and ask questions for the other person’s sake and not for our own."/>
          <p:cNvSpPr txBox="1">
            <a:spLocks noGrp="1"/>
          </p:cNvSpPr>
          <p:nvPr>
            <p:ph type="title"/>
          </p:nvPr>
        </p:nvSpPr>
        <p:spPr>
          <a:xfrm>
            <a:off x="1063054" y="3757422"/>
            <a:ext cx="22257892" cy="3587392"/>
          </a:xfrm>
          <a:prstGeom prst="rect">
            <a:avLst/>
          </a:prstGeom>
        </p:spPr>
        <p:txBody>
          <a:bodyPr>
            <a:noAutofit/>
          </a:bodyPr>
          <a:lstStyle/>
          <a:p>
            <a:pPr algn="ctr">
              <a:lnSpc>
                <a:spcPct val="90000"/>
              </a:lnSpc>
              <a:spcBef>
                <a:spcPts val="4500"/>
              </a:spcBef>
              <a:defRPr sz="7000" b="0" spc="0">
                <a:solidFill>
                  <a:srgbClr val="000000"/>
                </a:solidFill>
                <a:latin typeface="Brandon Grotesque Medium"/>
                <a:ea typeface="Brandon Grotesque Medium"/>
                <a:cs typeface="Brandon Grotesque Medium"/>
                <a:sym typeface="Brandon Grotesque Medium"/>
              </a:defRPr>
            </a:pPr>
            <a:r>
              <a:rPr dirty="0"/>
              <a:t>“Caring deeply” demands that we listen intently, </a:t>
            </a:r>
            <a:br>
              <a:rPr lang="en-US" dirty="0"/>
            </a:br>
            <a:r>
              <a:rPr dirty="0"/>
              <a:t>speak directly and caringly, </a:t>
            </a:r>
            <a:br>
              <a:rPr lang="en-US" dirty="0"/>
            </a:br>
            <a:r>
              <a:rPr dirty="0"/>
              <a:t>ask questions for the </a:t>
            </a:r>
            <a:r>
              <a:rPr i="1" dirty="0">
                <a:latin typeface="Brandon Grotesque Regular"/>
                <a:ea typeface="Brandon Grotesque Regular"/>
                <a:cs typeface="Brandon Grotesque Regular"/>
                <a:sym typeface="Brandon Grotesque Regular"/>
              </a:rPr>
              <a:t>other </a:t>
            </a:r>
            <a:r>
              <a:rPr dirty="0"/>
              <a:t>person’s sake</a:t>
            </a:r>
            <a:r>
              <a:rPr lang="en-US" dirty="0"/>
              <a:t>,</a:t>
            </a:r>
            <a:r>
              <a:rPr dirty="0"/>
              <a:t> </a:t>
            </a:r>
            <a:br>
              <a:rPr lang="en-US" dirty="0"/>
            </a:br>
            <a:r>
              <a:rPr dirty="0"/>
              <a:t>and not for our own. </a:t>
            </a:r>
          </a:p>
        </p:txBody>
      </p:sp>
      <p:sp>
        <p:nvSpPr>
          <p:cNvPr id="303" name="The people with whom leaders live and work … more often need from their leaders their presence."/>
          <p:cNvSpPr txBox="1"/>
          <p:nvPr/>
        </p:nvSpPr>
        <p:spPr>
          <a:xfrm>
            <a:off x="1063054" y="8807116"/>
            <a:ext cx="22257892" cy="3311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pPr>
            <a:r>
              <a:rPr dirty="0"/>
              <a:t>The people with whom leaders live and work … </a:t>
            </a:r>
            <a:r>
              <a:rPr lang="en-US" dirty="0"/>
              <a:t>                </a:t>
            </a:r>
            <a:r>
              <a:rPr dirty="0"/>
              <a:t>more often need from their leaders </a:t>
            </a:r>
            <a:r>
              <a:rPr lang="en-US" dirty="0"/>
              <a:t>                                     </a:t>
            </a:r>
            <a:r>
              <a:rPr dirty="0"/>
              <a:t>their </a:t>
            </a:r>
            <a:r>
              <a:rPr i="1" dirty="0">
                <a:latin typeface="Brandon Grotesque Regular"/>
                <a:ea typeface="Brandon Grotesque Regular"/>
                <a:cs typeface="Brandon Grotesque Regular"/>
                <a:sym typeface="Brandon Grotesque Regular"/>
              </a:rPr>
              <a:t>presence</a:t>
            </a:r>
            <a:r>
              <a:rPr dirty="0">
                <a:latin typeface="Times New Roman"/>
                <a:ea typeface="Times New Roman"/>
                <a:cs typeface="Times New Roman"/>
                <a:sym typeface="Times New Roman"/>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02"/>
                                        </p:tgtEl>
                                        <p:attrNameLst>
                                          <p:attrName>style.visibility</p:attrName>
                                        </p:attrNameLst>
                                      </p:cBhvr>
                                      <p:to>
                                        <p:strVal val="visible"/>
                                      </p:to>
                                    </p:set>
                                    <p:anim calcmode="lin" valueType="num">
                                      <p:cBhvr>
                                        <p:cTn id="7" dur="1000" fill="hold"/>
                                        <p:tgtEl>
                                          <p:spTgt spid="302"/>
                                        </p:tgtEl>
                                        <p:attrNameLst>
                                          <p:attrName>ppt_w</p:attrName>
                                        </p:attrNameLst>
                                      </p:cBhvr>
                                      <p:tavLst>
                                        <p:tav tm="0">
                                          <p:val>
                                            <p:fltVal val="0"/>
                                          </p:val>
                                        </p:tav>
                                        <p:tav tm="100000">
                                          <p:val>
                                            <p:strVal val="#ppt_w"/>
                                          </p:val>
                                        </p:tav>
                                      </p:tavLst>
                                    </p:anim>
                                    <p:anim calcmode="lin" valueType="num">
                                      <p:cBhvr>
                                        <p:cTn id="8" dur="1000" fill="hold"/>
                                        <p:tgtEl>
                                          <p:spTgt spid="3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03"/>
                                        </p:tgtEl>
                                        <p:attrNameLst>
                                          <p:attrName>style.visibility</p:attrName>
                                        </p:attrNameLst>
                                      </p:cBhvr>
                                      <p:to>
                                        <p:strVal val="visible"/>
                                      </p:to>
                                    </p:set>
                                    <p:anim calcmode="lin" valueType="num">
                                      <p:cBhvr>
                                        <p:cTn id="13" dur="1000" fill="hold"/>
                                        <p:tgtEl>
                                          <p:spTgt spid="303"/>
                                        </p:tgtEl>
                                        <p:attrNameLst>
                                          <p:attrName>ppt_w</p:attrName>
                                        </p:attrNameLst>
                                      </p:cBhvr>
                                      <p:tavLst>
                                        <p:tav tm="0">
                                          <p:val>
                                            <p:fltVal val="0"/>
                                          </p:val>
                                        </p:tav>
                                        <p:tav tm="100000">
                                          <p:val>
                                            <p:strVal val="#ppt_w"/>
                                          </p:val>
                                        </p:tav>
                                      </p:tavLst>
                                    </p:anim>
                                    <p:anim calcmode="lin" valueType="num">
                                      <p:cBhvr>
                                        <p:cTn id="14" dur="1000" fill="hold"/>
                                        <p:tgtEl>
                                          <p:spTgt spid="3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animBg="1" advAuto="0"/>
      <p:bldP spid="303"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Two Personal Vignettes"/>
          <p:cNvSpPr txBox="1"/>
          <p:nvPr/>
        </p:nvSpPr>
        <p:spPr>
          <a:xfrm>
            <a:off x="1049856" y="209413"/>
            <a:ext cx="13206933" cy="1724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Two Personal Vignettes</a:t>
            </a:r>
          </a:p>
        </p:txBody>
      </p:sp>
      <p:sp>
        <p:nvSpPr>
          <p:cNvPr id="162" name="MVNU Alumnus Letter"/>
          <p:cNvSpPr txBox="1"/>
          <p:nvPr/>
        </p:nvSpPr>
        <p:spPr>
          <a:xfrm>
            <a:off x="1026955" y="1423160"/>
            <a:ext cx="10139563" cy="1094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MVNU Alumnus Letter</a:t>
            </a:r>
          </a:p>
        </p:txBody>
      </p:sp>
      <p:sp>
        <p:nvSpPr>
          <p:cNvPr id="163" name="2. Do I communicate clearly or carelessly?"/>
          <p:cNvSpPr txBox="1"/>
          <p:nvPr/>
        </p:nvSpPr>
        <p:spPr>
          <a:xfrm>
            <a:off x="1114443" y="6105855"/>
            <a:ext cx="2215511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2. Do I communicate clearly or carelessly?</a:t>
            </a:r>
          </a:p>
        </p:txBody>
      </p:sp>
      <p:sp>
        <p:nvSpPr>
          <p:cNvPr id="164" name="4. Am I forthright or dishonest?"/>
          <p:cNvSpPr txBox="1"/>
          <p:nvPr/>
        </p:nvSpPr>
        <p:spPr>
          <a:xfrm>
            <a:off x="1114443" y="9831789"/>
            <a:ext cx="2215511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4. Am I forthright or dishonest?</a:t>
            </a:r>
          </a:p>
        </p:txBody>
      </p:sp>
      <p:sp>
        <p:nvSpPr>
          <p:cNvPr id="165" name="3. Do I treat promises seriously or lightly?"/>
          <p:cNvSpPr txBox="1"/>
          <p:nvPr/>
        </p:nvSpPr>
        <p:spPr>
          <a:xfrm>
            <a:off x="1114443" y="7968822"/>
            <a:ext cx="2215511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3. Do I treat promises seriously or lightly?</a:t>
            </a:r>
          </a:p>
        </p:txBody>
      </p:sp>
      <p:sp>
        <p:nvSpPr>
          <p:cNvPr id="166" name="1. Is my behavior predicable or erratic?"/>
          <p:cNvSpPr txBox="1"/>
          <p:nvPr/>
        </p:nvSpPr>
        <p:spPr>
          <a:xfrm>
            <a:off x="1141693" y="4242888"/>
            <a:ext cx="2215511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1. Is my behavior predicable or erratic?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6"/>
                                        </p:tgtEl>
                                        <p:attrNameLst>
                                          <p:attrName>style.visibility</p:attrName>
                                        </p:attrNameLst>
                                      </p:cBhvr>
                                      <p:to>
                                        <p:strVal val="visible"/>
                                      </p:to>
                                    </p:set>
                                    <p:anim calcmode="lin" valueType="num">
                                      <p:cBhvr>
                                        <p:cTn id="7" dur="1000" fill="hold"/>
                                        <p:tgtEl>
                                          <p:spTgt spid="166"/>
                                        </p:tgtEl>
                                        <p:attrNameLst>
                                          <p:attrName>ppt_x</p:attrName>
                                        </p:attrNameLst>
                                      </p:cBhvr>
                                      <p:tavLst>
                                        <p:tav tm="0">
                                          <p:val>
                                            <p:strVal val="0-#ppt_w/2"/>
                                          </p:val>
                                        </p:tav>
                                        <p:tav tm="100000">
                                          <p:val>
                                            <p:strVal val="#ppt_x"/>
                                          </p:val>
                                        </p:tav>
                                      </p:tavLst>
                                    </p:anim>
                                    <p:anim calcmode="lin" valueType="num">
                                      <p:cBhvr>
                                        <p:cTn id="8" dur="1000" fill="hold"/>
                                        <p:tgtEl>
                                          <p:spTgt spid="1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63"/>
                                        </p:tgtEl>
                                        <p:attrNameLst>
                                          <p:attrName>style.visibility</p:attrName>
                                        </p:attrNameLst>
                                      </p:cBhvr>
                                      <p:to>
                                        <p:strVal val="visible"/>
                                      </p:to>
                                    </p:set>
                                    <p:anim calcmode="lin" valueType="num">
                                      <p:cBhvr>
                                        <p:cTn id="13" dur="1000" fill="hold"/>
                                        <p:tgtEl>
                                          <p:spTgt spid="163"/>
                                        </p:tgtEl>
                                        <p:attrNameLst>
                                          <p:attrName>ppt_x</p:attrName>
                                        </p:attrNameLst>
                                      </p:cBhvr>
                                      <p:tavLst>
                                        <p:tav tm="0">
                                          <p:val>
                                            <p:strVal val="0-#ppt_w/2"/>
                                          </p:val>
                                        </p:tav>
                                        <p:tav tm="100000">
                                          <p:val>
                                            <p:strVal val="#ppt_x"/>
                                          </p:val>
                                        </p:tav>
                                      </p:tavLst>
                                    </p:anim>
                                    <p:anim calcmode="lin" valueType="num">
                                      <p:cBhvr>
                                        <p:cTn id="14" dur="1000" fill="hold"/>
                                        <p:tgtEl>
                                          <p:spTgt spid="1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65"/>
                                        </p:tgtEl>
                                        <p:attrNameLst>
                                          <p:attrName>style.visibility</p:attrName>
                                        </p:attrNameLst>
                                      </p:cBhvr>
                                      <p:to>
                                        <p:strVal val="visible"/>
                                      </p:to>
                                    </p:set>
                                    <p:anim calcmode="lin" valueType="num">
                                      <p:cBhvr>
                                        <p:cTn id="19" dur="1000" fill="hold"/>
                                        <p:tgtEl>
                                          <p:spTgt spid="165"/>
                                        </p:tgtEl>
                                        <p:attrNameLst>
                                          <p:attrName>ppt_x</p:attrName>
                                        </p:attrNameLst>
                                      </p:cBhvr>
                                      <p:tavLst>
                                        <p:tav tm="0">
                                          <p:val>
                                            <p:strVal val="0-#ppt_w/2"/>
                                          </p:val>
                                        </p:tav>
                                        <p:tav tm="100000">
                                          <p:val>
                                            <p:strVal val="#ppt_x"/>
                                          </p:val>
                                        </p:tav>
                                      </p:tavLst>
                                    </p:anim>
                                    <p:anim calcmode="lin" valueType="num">
                                      <p:cBhvr>
                                        <p:cTn id="20" dur="10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64"/>
                                        </p:tgtEl>
                                        <p:attrNameLst>
                                          <p:attrName>style.visibility</p:attrName>
                                        </p:attrNameLst>
                                      </p:cBhvr>
                                      <p:to>
                                        <p:strVal val="visible"/>
                                      </p:to>
                                    </p:set>
                                    <p:anim calcmode="lin" valueType="num">
                                      <p:cBhvr>
                                        <p:cTn id="25" dur="1000" fill="hold"/>
                                        <p:tgtEl>
                                          <p:spTgt spid="164"/>
                                        </p:tgtEl>
                                        <p:attrNameLst>
                                          <p:attrName>ppt_x</p:attrName>
                                        </p:attrNameLst>
                                      </p:cBhvr>
                                      <p:tavLst>
                                        <p:tav tm="0">
                                          <p:val>
                                            <p:strVal val="0-#ppt_w/2"/>
                                          </p:val>
                                        </p:tav>
                                        <p:tav tm="100000">
                                          <p:val>
                                            <p:strVal val="#ppt_x"/>
                                          </p:val>
                                        </p:tav>
                                      </p:tavLst>
                                    </p:anim>
                                    <p:anim calcmode="lin" valueType="num">
                                      <p:cBhvr>
                                        <p:cTn id="26" dur="10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2" animBg="1" advAuto="0"/>
      <p:bldP spid="164" grpId="4" animBg="1" advAuto="0"/>
      <p:bldP spid="165" grpId="3" animBg="1" advAuto="0"/>
      <p:bldP spid="166"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5" name="Insights on Christian spirituality and leadership"/>
          <p:cNvSpPr txBox="1"/>
          <p:nvPr/>
        </p:nvSpPr>
        <p:spPr>
          <a:xfrm>
            <a:off x="1026955" y="13989"/>
            <a:ext cx="18262007"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70000" lnSpcReduction="20000"/>
          </a:bodyPr>
          <a:lstStyle>
            <a:lvl1pPr algn="l" defTabSz="825500">
              <a:defRPr sz="10000">
                <a:solidFill>
                  <a:srgbClr val="79A0C1"/>
                </a:solidFill>
                <a:latin typeface="Beyond Infinity"/>
                <a:ea typeface="Beyond Infinity"/>
                <a:cs typeface="Beyond Infinity"/>
                <a:sym typeface="Beyond Infinity"/>
              </a:defRPr>
            </a:lvl1pPr>
          </a:lstStyle>
          <a:p>
            <a:r>
              <a:rPr dirty="0"/>
              <a:t>Insights on Christian spirituality and leadership</a:t>
            </a:r>
          </a:p>
        </p:txBody>
      </p:sp>
      <p:sp>
        <p:nvSpPr>
          <p:cNvPr id="306"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307" name="Good and godly people often see things differently from the leader."/>
          <p:cNvSpPr txBox="1">
            <a:spLocks noGrp="1"/>
          </p:cNvSpPr>
          <p:nvPr>
            <p:ph type="title"/>
          </p:nvPr>
        </p:nvSpPr>
        <p:spPr>
          <a:xfrm>
            <a:off x="1063054" y="3724480"/>
            <a:ext cx="22257892" cy="1385557"/>
          </a:xfrm>
          <a:prstGeom prst="rect">
            <a:avLst/>
          </a:prstGeom>
        </p:spPr>
        <p:txBody>
          <a:bodyPr>
            <a:noAutofit/>
          </a:bodyPr>
          <a:lstStyle>
            <a:lvl1pPr marL="1111250" indent="-1111250">
              <a:spcBef>
                <a:spcPts val="4500"/>
              </a:spcBef>
              <a:buSzPct val="100000"/>
              <a:buAutoNum type="arabicPeriod"/>
              <a:defRPr sz="6000" b="0" spc="0">
                <a:solidFill>
                  <a:srgbClr val="000000"/>
                </a:solidFill>
                <a:latin typeface="Brandon Grotesque Medium"/>
                <a:ea typeface="Brandon Grotesque Medium"/>
                <a:cs typeface="Brandon Grotesque Medium"/>
                <a:sym typeface="Brandon Grotesque Medium"/>
              </a:defRPr>
            </a:lvl1pPr>
          </a:lstStyle>
          <a:p>
            <a:r>
              <a:rPr sz="7000" dirty="0"/>
              <a:t>Good people often see things differently from the leader.</a:t>
            </a:r>
          </a:p>
        </p:txBody>
      </p:sp>
      <p:sp>
        <p:nvSpPr>
          <p:cNvPr id="308" name="Many issues over which we experience conflict are based culturally, ethnically, or in the family, and are not violations of scripture."/>
          <p:cNvSpPr txBox="1"/>
          <p:nvPr/>
        </p:nvSpPr>
        <p:spPr>
          <a:xfrm>
            <a:off x="1063054" y="6263373"/>
            <a:ext cx="22257892" cy="2342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111250" indent="-1111250" algn="l">
              <a:lnSpc>
                <a:spcPct val="80000"/>
              </a:lnSpc>
              <a:spcBef>
                <a:spcPts val="4500"/>
              </a:spcBef>
              <a:buSzPct val="100000"/>
              <a:buAutoNum type="arabicPeriod" startAt="2"/>
              <a:defRPr sz="6000">
                <a:solidFill>
                  <a:srgbClr val="000000"/>
                </a:solidFill>
                <a:latin typeface="Brandon Grotesque Medium"/>
                <a:ea typeface="Brandon Grotesque Medium"/>
                <a:cs typeface="Brandon Grotesque Medium"/>
                <a:sym typeface="Brandon Grotesque Medium"/>
              </a:defRPr>
            </a:lvl1pPr>
          </a:lstStyle>
          <a:p>
            <a:r>
              <a:rPr sz="7000" dirty="0"/>
              <a:t>Many issues over which we experience conflict are based culturally, ethnically, or in the family, and are not violations of scripture.</a:t>
            </a:r>
          </a:p>
        </p:txBody>
      </p:sp>
      <p:sp>
        <p:nvSpPr>
          <p:cNvPr id="309" name="Differences that divide us have the potential to alienate members of the body of Christ and to negatively impact the work of God in our communities."/>
          <p:cNvSpPr txBox="1"/>
          <p:nvPr/>
        </p:nvSpPr>
        <p:spPr>
          <a:xfrm>
            <a:off x="1063054" y="9962147"/>
            <a:ext cx="22257892" cy="2983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111250" indent="-1111250" algn="l">
              <a:lnSpc>
                <a:spcPct val="80000"/>
              </a:lnSpc>
              <a:spcBef>
                <a:spcPts val="4500"/>
              </a:spcBef>
              <a:buSzPct val="100000"/>
              <a:buAutoNum type="arabicPeriod" startAt="3"/>
              <a:defRPr sz="6000">
                <a:solidFill>
                  <a:srgbClr val="000000"/>
                </a:solidFill>
                <a:latin typeface="Brandon Grotesque Medium"/>
                <a:ea typeface="Brandon Grotesque Medium"/>
                <a:cs typeface="Brandon Grotesque Medium"/>
                <a:sym typeface="Brandon Grotesque Medium"/>
              </a:defRPr>
            </a:lvl1pPr>
          </a:lstStyle>
          <a:p>
            <a:r>
              <a:rPr sz="7000" dirty="0"/>
              <a:t>Differences that divide us have the potential to alienate members of the body of Christ and to negatively impact the work of God in our communities.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ppt_x</p:attrName>
                                        </p:attrNameLst>
                                      </p:cBhvr>
                                      <p:tavLst>
                                        <p:tav tm="0">
                                          <p:val>
                                            <p:strVal val="0-#ppt_w/2"/>
                                          </p:val>
                                        </p:tav>
                                        <p:tav tm="100000">
                                          <p:val>
                                            <p:strVal val="#ppt_x"/>
                                          </p:val>
                                        </p:tav>
                                      </p:tavLst>
                                    </p:anim>
                                    <p:anim calcmode="lin" valueType="num">
                                      <p:cBhvr>
                                        <p:cTn id="8" dur="1000" fill="hold"/>
                                        <p:tgtEl>
                                          <p:spTgt spid="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308"/>
                                        </p:tgtEl>
                                        <p:attrNameLst>
                                          <p:attrName>style.visibility</p:attrName>
                                        </p:attrNameLst>
                                      </p:cBhvr>
                                      <p:to>
                                        <p:strVal val="visible"/>
                                      </p:to>
                                    </p:set>
                                    <p:anim calcmode="lin" valueType="num">
                                      <p:cBhvr>
                                        <p:cTn id="13" dur="1000" fill="hold"/>
                                        <p:tgtEl>
                                          <p:spTgt spid="308"/>
                                        </p:tgtEl>
                                        <p:attrNameLst>
                                          <p:attrName>ppt_x</p:attrName>
                                        </p:attrNameLst>
                                      </p:cBhvr>
                                      <p:tavLst>
                                        <p:tav tm="0">
                                          <p:val>
                                            <p:strVal val="0-#ppt_w/2"/>
                                          </p:val>
                                        </p:tav>
                                        <p:tav tm="100000">
                                          <p:val>
                                            <p:strVal val="#ppt_x"/>
                                          </p:val>
                                        </p:tav>
                                      </p:tavLst>
                                    </p:anim>
                                    <p:anim calcmode="lin" valueType="num">
                                      <p:cBhvr>
                                        <p:cTn id="14" dur="1000" fill="hold"/>
                                        <p:tgtEl>
                                          <p:spTgt spid="3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09"/>
                                        </p:tgtEl>
                                        <p:attrNameLst>
                                          <p:attrName>style.visibility</p:attrName>
                                        </p:attrNameLst>
                                      </p:cBhvr>
                                      <p:to>
                                        <p:strVal val="visible"/>
                                      </p:to>
                                    </p:set>
                                    <p:anim calcmode="lin" valueType="num">
                                      <p:cBhvr>
                                        <p:cTn id="19" dur="1000" fill="hold"/>
                                        <p:tgtEl>
                                          <p:spTgt spid="309"/>
                                        </p:tgtEl>
                                        <p:attrNameLst>
                                          <p:attrName>ppt_x</p:attrName>
                                        </p:attrNameLst>
                                      </p:cBhvr>
                                      <p:tavLst>
                                        <p:tav tm="0">
                                          <p:val>
                                            <p:strVal val="0-#ppt_w/2"/>
                                          </p:val>
                                        </p:tav>
                                        <p:tav tm="100000">
                                          <p:val>
                                            <p:strVal val="#ppt_x"/>
                                          </p:val>
                                        </p:tav>
                                      </p:tavLst>
                                    </p:anim>
                                    <p:anim calcmode="lin" valueType="num">
                                      <p:cBhvr>
                                        <p:cTn id="20" dur="1000" fill="hold"/>
                                        <p:tgtEl>
                                          <p:spTgt spid="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animBg="1" advAuto="0"/>
      <p:bldP spid="308" grpId="2" animBg="1" advAuto="0"/>
      <p:bldP spid="309" grpId="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1" name="Insights on Christian spirituality and leadership"/>
          <p:cNvSpPr txBox="1"/>
          <p:nvPr/>
        </p:nvSpPr>
        <p:spPr>
          <a:xfrm>
            <a:off x="1049856" y="1"/>
            <a:ext cx="18262007"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70000" lnSpcReduction="20000"/>
          </a:bodyPr>
          <a:lstStyle>
            <a:lvl1pPr algn="l" defTabSz="825500">
              <a:defRPr sz="10000">
                <a:solidFill>
                  <a:srgbClr val="79A0C1"/>
                </a:solidFill>
                <a:latin typeface="Beyond Infinity"/>
                <a:ea typeface="Beyond Infinity"/>
                <a:cs typeface="Beyond Infinity"/>
                <a:sym typeface="Beyond Infinity"/>
              </a:defRPr>
            </a:lvl1pPr>
          </a:lstStyle>
          <a:p>
            <a:r>
              <a:rPr dirty="0"/>
              <a:t>Insights on Christian spirituality and leadership</a:t>
            </a:r>
          </a:p>
        </p:txBody>
      </p:sp>
      <p:sp>
        <p:nvSpPr>
          <p:cNvPr id="312"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313" name="Caring for others who differ with us is to love, respect, and honor them, as God loves them."/>
          <p:cNvSpPr txBox="1">
            <a:spLocks noGrp="1"/>
          </p:cNvSpPr>
          <p:nvPr>
            <p:ph type="title"/>
          </p:nvPr>
        </p:nvSpPr>
        <p:spPr>
          <a:xfrm>
            <a:off x="1063054" y="4018548"/>
            <a:ext cx="22257892" cy="2639416"/>
          </a:xfrm>
          <a:prstGeom prst="rect">
            <a:avLst/>
          </a:prstGeom>
        </p:spPr>
        <p:txBody>
          <a:bodyPr>
            <a:noAutofit/>
          </a:bodyPr>
          <a:lstStyle>
            <a:lvl1pPr marL="1111250" indent="-1111250">
              <a:spcBef>
                <a:spcPts val="4500"/>
              </a:spcBef>
              <a:buSzPct val="100000"/>
              <a:buAutoNum type="arabicPeriod" startAt="4"/>
              <a:defRPr sz="6000" b="0" spc="0">
                <a:solidFill>
                  <a:srgbClr val="000000"/>
                </a:solidFill>
                <a:latin typeface="Brandon Grotesque Medium"/>
                <a:ea typeface="Brandon Grotesque Medium"/>
                <a:cs typeface="Brandon Grotesque Medium"/>
                <a:sym typeface="Brandon Grotesque Medium"/>
              </a:defRPr>
            </a:lvl1pPr>
          </a:lstStyle>
          <a:p>
            <a:r>
              <a:rPr sz="7000" dirty="0"/>
              <a:t>Caring for others who differ with us is to love, respect, and honor them, as God loves them. </a:t>
            </a:r>
          </a:p>
        </p:txBody>
      </p:sp>
      <p:sp>
        <p:nvSpPr>
          <p:cNvPr id="314" name="Acceptance of others implies that we can learn from them."/>
          <p:cNvSpPr txBox="1"/>
          <p:nvPr/>
        </p:nvSpPr>
        <p:spPr>
          <a:xfrm>
            <a:off x="1063054" y="7555832"/>
            <a:ext cx="22759472" cy="324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111250" indent="-1111250" algn="l">
              <a:lnSpc>
                <a:spcPct val="80000"/>
              </a:lnSpc>
              <a:spcBef>
                <a:spcPts val="4500"/>
              </a:spcBef>
              <a:buSzPct val="100000"/>
              <a:buAutoNum type="arabicPeriod" startAt="5"/>
              <a:defRPr sz="6000">
                <a:solidFill>
                  <a:srgbClr val="000000"/>
                </a:solidFill>
                <a:latin typeface="Brandon Grotesque Medium"/>
                <a:ea typeface="Brandon Grotesque Medium"/>
                <a:cs typeface="Brandon Grotesque Medium"/>
                <a:sym typeface="Brandon Grotesque Medium"/>
              </a:defRPr>
            </a:lvl1pPr>
          </a:lstStyle>
          <a:p>
            <a:r>
              <a:rPr sz="7000" dirty="0"/>
              <a:t>Acceptance of others implies that we can learn from them. </a:t>
            </a:r>
          </a:p>
        </p:txBody>
      </p:sp>
      <p:sp>
        <p:nvSpPr>
          <p:cNvPr id="315" name="We must find ways to communicate acceptance to those who are not yet Christ-followers."/>
          <p:cNvSpPr txBox="1"/>
          <p:nvPr/>
        </p:nvSpPr>
        <p:spPr>
          <a:xfrm>
            <a:off x="1063054" y="10395284"/>
            <a:ext cx="22257892" cy="2502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111250" indent="-1111250" algn="l">
              <a:lnSpc>
                <a:spcPct val="80000"/>
              </a:lnSpc>
              <a:spcBef>
                <a:spcPts val="4500"/>
              </a:spcBef>
              <a:buSzPct val="100000"/>
              <a:buAutoNum type="arabicPeriod" startAt="6"/>
              <a:defRPr sz="6000">
                <a:solidFill>
                  <a:srgbClr val="000000"/>
                </a:solidFill>
                <a:latin typeface="Brandon Grotesque Medium"/>
                <a:ea typeface="Brandon Grotesque Medium"/>
                <a:cs typeface="Brandon Grotesque Medium"/>
                <a:sym typeface="Brandon Grotesque Medium"/>
              </a:defRPr>
            </a:lvl1pPr>
          </a:lstStyle>
          <a:p>
            <a:r>
              <a:rPr sz="7000" dirty="0"/>
              <a:t>We must find ways to communicate acceptance to those who are not yet Christ-followers.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13"/>
                                        </p:tgtEl>
                                        <p:attrNameLst>
                                          <p:attrName>style.visibility</p:attrName>
                                        </p:attrNameLst>
                                      </p:cBhvr>
                                      <p:to>
                                        <p:strVal val="visible"/>
                                      </p:to>
                                    </p:set>
                                    <p:anim calcmode="lin" valueType="num">
                                      <p:cBhvr>
                                        <p:cTn id="7" dur="1000" fill="hold"/>
                                        <p:tgtEl>
                                          <p:spTgt spid="313"/>
                                        </p:tgtEl>
                                        <p:attrNameLst>
                                          <p:attrName>ppt_x</p:attrName>
                                        </p:attrNameLst>
                                      </p:cBhvr>
                                      <p:tavLst>
                                        <p:tav tm="0">
                                          <p:val>
                                            <p:strVal val="0-#ppt_w/2"/>
                                          </p:val>
                                        </p:tav>
                                        <p:tav tm="100000">
                                          <p:val>
                                            <p:strVal val="#ppt_x"/>
                                          </p:val>
                                        </p:tav>
                                      </p:tavLst>
                                    </p:anim>
                                    <p:anim calcmode="lin" valueType="num">
                                      <p:cBhvr>
                                        <p:cTn id="8" dur="1000" fill="hold"/>
                                        <p:tgtEl>
                                          <p:spTgt spid="3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314"/>
                                        </p:tgtEl>
                                        <p:attrNameLst>
                                          <p:attrName>style.visibility</p:attrName>
                                        </p:attrNameLst>
                                      </p:cBhvr>
                                      <p:to>
                                        <p:strVal val="visible"/>
                                      </p:to>
                                    </p:set>
                                    <p:anim calcmode="lin" valueType="num">
                                      <p:cBhvr>
                                        <p:cTn id="13" dur="1000" fill="hold"/>
                                        <p:tgtEl>
                                          <p:spTgt spid="314"/>
                                        </p:tgtEl>
                                        <p:attrNameLst>
                                          <p:attrName>ppt_x</p:attrName>
                                        </p:attrNameLst>
                                      </p:cBhvr>
                                      <p:tavLst>
                                        <p:tav tm="0">
                                          <p:val>
                                            <p:strVal val="0-#ppt_w/2"/>
                                          </p:val>
                                        </p:tav>
                                        <p:tav tm="100000">
                                          <p:val>
                                            <p:strVal val="#ppt_x"/>
                                          </p:val>
                                        </p:tav>
                                      </p:tavLst>
                                    </p:anim>
                                    <p:anim calcmode="lin" valueType="num">
                                      <p:cBhvr>
                                        <p:cTn id="14" dur="1000" fill="hold"/>
                                        <p:tgtEl>
                                          <p:spTgt spid="3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15"/>
                                        </p:tgtEl>
                                        <p:attrNameLst>
                                          <p:attrName>style.visibility</p:attrName>
                                        </p:attrNameLst>
                                      </p:cBhvr>
                                      <p:to>
                                        <p:strVal val="visible"/>
                                      </p:to>
                                    </p:set>
                                    <p:anim calcmode="lin" valueType="num">
                                      <p:cBhvr>
                                        <p:cTn id="19" dur="1000" fill="hold"/>
                                        <p:tgtEl>
                                          <p:spTgt spid="315"/>
                                        </p:tgtEl>
                                        <p:attrNameLst>
                                          <p:attrName>ppt_x</p:attrName>
                                        </p:attrNameLst>
                                      </p:cBhvr>
                                      <p:tavLst>
                                        <p:tav tm="0">
                                          <p:val>
                                            <p:strVal val="0-#ppt_w/2"/>
                                          </p:val>
                                        </p:tav>
                                        <p:tav tm="100000">
                                          <p:val>
                                            <p:strVal val="#ppt_x"/>
                                          </p:val>
                                        </p:tav>
                                      </p:tavLst>
                                    </p:anim>
                                    <p:anim calcmode="lin" valueType="num">
                                      <p:cBhvr>
                                        <p:cTn id="20" dur="1000" fill="hold"/>
                                        <p:tgtEl>
                                          <p:spTgt spid="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P spid="314" grpId="2" animBg="1" advAuto="0"/>
      <p:bldP spid="315" grpId="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he theological dynamics of hospitality, acceptance, and presence are significant means to the end of mentoring and modeling leadership character in the lives of those we lead."/>
          <p:cNvSpPr txBox="1">
            <a:spLocks noGrp="1"/>
          </p:cNvSpPr>
          <p:nvPr>
            <p:ph type="body" sz="half" idx="1"/>
          </p:nvPr>
        </p:nvSpPr>
        <p:spPr>
          <a:xfrm>
            <a:off x="13191833" y="1609508"/>
            <a:ext cx="8871179" cy="10496984"/>
          </a:xfrm>
          <a:prstGeom prst="rect">
            <a:avLst/>
          </a:prstGeom>
        </p:spPr>
        <p:txBody>
          <a:bodyPr anchor="ctr">
            <a:noAutofit/>
          </a:bodyPr>
          <a:lstStyle>
            <a:lvl1pPr marL="0" indent="0" defTabSz="457200">
              <a:lnSpc>
                <a:spcPct val="120000"/>
              </a:lnSpc>
              <a:spcBef>
                <a:spcPts val="0"/>
              </a:spcBef>
              <a:buSzTx/>
              <a:buNone/>
              <a:defRPr sz="6000">
                <a:solidFill>
                  <a:srgbClr val="112357"/>
                </a:solidFill>
                <a:latin typeface="Brandon Grotesque Bold"/>
                <a:ea typeface="Brandon Grotesque Bold"/>
                <a:cs typeface="Brandon Grotesque Bold"/>
                <a:sym typeface="Brandon Grotesque Bold"/>
              </a:defRPr>
            </a:lvl1pPr>
          </a:lstStyle>
          <a:p>
            <a:r>
              <a:rPr dirty="0"/>
              <a:t>The theological dynamics of hospitality, acceptance, and presence are significant means to the end of mentoring and modeling leadership character in the lives of those we lead. </a:t>
            </a:r>
          </a:p>
        </p:txBody>
      </p:sp>
      <p:pic>
        <p:nvPicPr>
          <p:cNvPr id="318" name="Image" descr="Image"/>
          <p:cNvPicPr>
            <a:picLocks noChangeAspect="1"/>
          </p:cNvPicPr>
          <p:nvPr/>
        </p:nvPicPr>
        <p:blipFill>
          <a:blip r:embed="rId2"/>
          <a:stretch>
            <a:fillRect/>
          </a:stretch>
        </p:blipFill>
        <p:spPr>
          <a:xfrm flipH="1">
            <a:off x="5767" y="-2278002"/>
            <a:ext cx="12223079" cy="1640465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18"/>
                                        </p:tgtEl>
                                        <p:attrNameLst>
                                          <p:attrName>style.visibility</p:attrName>
                                        </p:attrNameLst>
                                      </p:cBhvr>
                                      <p:to>
                                        <p:strVal val="visible"/>
                                      </p:to>
                                    </p:set>
                                    <p:anim calcmode="lin" valueType="num">
                                      <p:cBhvr>
                                        <p:cTn id="7" dur="1000" fill="hold"/>
                                        <p:tgtEl>
                                          <p:spTgt spid="318"/>
                                        </p:tgtEl>
                                        <p:attrNameLst>
                                          <p:attrName>ppt_w</p:attrName>
                                        </p:attrNameLst>
                                      </p:cBhvr>
                                      <p:tavLst>
                                        <p:tav tm="0">
                                          <p:val>
                                            <p:fltVal val="0"/>
                                          </p:val>
                                        </p:tav>
                                        <p:tav tm="100000">
                                          <p:val>
                                            <p:strVal val="#ppt_w"/>
                                          </p:val>
                                        </p:tav>
                                      </p:tavLst>
                                    </p:anim>
                                    <p:anim calcmode="lin" valueType="num">
                                      <p:cBhvr>
                                        <p:cTn id="8" dur="1000" fill="hold"/>
                                        <p:tgtEl>
                                          <p:spTgt spid="31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317"/>
                                        </p:tgtEl>
                                        <p:attrNameLst>
                                          <p:attrName>style.visibility</p:attrName>
                                        </p:attrNameLst>
                                      </p:cBhvr>
                                      <p:to>
                                        <p:strVal val="visible"/>
                                      </p:to>
                                    </p:set>
                                    <p:anim calcmode="lin" valueType="num">
                                      <p:cBhvr>
                                        <p:cTn id="12" dur="1000" fill="hold"/>
                                        <p:tgtEl>
                                          <p:spTgt spid="317"/>
                                        </p:tgtEl>
                                        <p:attrNameLst>
                                          <p:attrName>ppt_x</p:attrName>
                                        </p:attrNameLst>
                                      </p:cBhvr>
                                      <p:tavLst>
                                        <p:tav tm="0">
                                          <p:val>
                                            <p:strVal val="1+#ppt_w/2"/>
                                          </p:val>
                                        </p:tav>
                                        <p:tav tm="100000">
                                          <p:val>
                                            <p:strVal val="#ppt_x"/>
                                          </p:val>
                                        </p:tav>
                                      </p:tavLst>
                                    </p:anim>
                                    <p:anim calcmode="lin" valueType="num">
                                      <p:cBhvr>
                                        <p:cTn id="13" dur="1000" fill="hold"/>
                                        <p:tgtEl>
                                          <p:spTgt spid="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2" animBg="1" advAuto="0"/>
      <p:bldP spid="318"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0" name="7 Questions  Personal Christian Character Development"/>
          <p:cNvSpPr txBox="1"/>
          <p:nvPr/>
        </p:nvSpPr>
        <p:spPr>
          <a:xfrm>
            <a:off x="1049856" y="1"/>
            <a:ext cx="20197912"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77500" lnSpcReduction="20000"/>
          </a:bodyPr>
          <a:lstStyle>
            <a:lvl1pPr algn="l" defTabSz="726440">
              <a:defRPr sz="8800">
                <a:solidFill>
                  <a:srgbClr val="79A0C1"/>
                </a:solidFill>
                <a:latin typeface="Beyond Infinity"/>
                <a:ea typeface="Beyond Infinity"/>
                <a:cs typeface="Beyond Infinity"/>
                <a:sym typeface="Beyond Infinity"/>
              </a:defRPr>
            </a:lvl1pPr>
          </a:lstStyle>
          <a:p>
            <a:r>
              <a:rPr dirty="0"/>
              <a:t>7 Questions  Personal Christian Character Development</a:t>
            </a:r>
          </a:p>
        </p:txBody>
      </p:sp>
      <p:sp>
        <p:nvSpPr>
          <p:cNvPr id="321"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322" name="Will this action strengthen me spiritually?"/>
          <p:cNvSpPr txBox="1">
            <a:spLocks noGrp="1"/>
          </p:cNvSpPr>
          <p:nvPr>
            <p:ph type="title"/>
          </p:nvPr>
        </p:nvSpPr>
        <p:spPr>
          <a:xfrm>
            <a:off x="1063054" y="3041477"/>
            <a:ext cx="22257892" cy="1318510"/>
          </a:xfrm>
          <a:prstGeom prst="rect">
            <a:avLst/>
          </a:prstGeom>
        </p:spPr>
        <p:txBody>
          <a:bodyPr>
            <a:noAutofit/>
          </a:bodyPr>
          <a:lstStyle>
            <a:lvl1pPr marL="926041" indent="-926041">
              <a:lnSpc>
                <a:spcPct val="60000"/>
              </a:lnSpc>
              <a:spcBef>
                <a:spcPts val="4500"/>
              </a:spcBef>
              <a:buSzPct val="100000"/>
              <a:buAutoNum type="arabicPeriod"/>
              <a:defRPr sz="6000" b="0" i="1" spc="0">
                <a:solidFill>
                  <a:srgbClr val="000000"/>
                </a:solidFill>
                <a:latin typeface="Brandon Grotesque Regular"/>
                <a:ea typeface="Brandon Grotesque Regular"/>
                <a:cs typeface="Brandon Grotesque Regular"/>
                <a:sym typeface="Brandon Grotesque Regular"/>
              </a:defRPr>
            </a:lvl1pPr>
          </a:lstStyle>
          <a:p>
            <a:r>
              <a:rPr dirty="0"/>
              <a:t>Will this action strengthen me spiritually?</a:t>
            </a:r>
          </a:p>
        </p:txBody>
      </p:sp>
      <p:sp>
        <p:nvSpPr>
          <p:cNvPr id="323" name="Would I want my child, my spouse, or my best friend to copy this action  of mine?"/>
          <p:cNvSpPr txBox="1"/>
          <p:nvPr/>
        </p:nvSpPr>
        <p:spPr>
          <a:xfrm>
            <a:off x="1063054" y="4312578"/>
            <a:ext cx="22257892" cy="1921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926041" indent="-926041" algn="l">
              <a:lnSpc>
                <a:spcPct val="60000"/>
              </a:lnSpc>
              <a:spcBef>
                <a:spcPts val="4500"/>
              </a:spcBef>
              <a:buSzPct val="100000"/>
              <a:buAutoNum type="arabicPeriod" startAt="2"/>
              <a:defRPr sz="6000" i="1">
                <a:solidFill>
                  <a:srgbClr val="000000"/>
                </a:solidFill>
                <a:latin typeface="Brandon Grotesque Regular"/>
                <a:ea typeface="Brandon Grotesque Regular"/>
                <a:cs typeface="Brandon Grotesque Regular"/>
                <a:sym typeface="Brandon Grotesque Regular"/>
              </a:defRPr>
            </a:lvl1pPr>
          </a:lstStyle>
          <a:p>
            <a:r>
              <a:t>Would I want my child, my spouse, or my best friend to copy this action  of mine?</a:t>
            </a:r>
          </a:p>
        </p:txBody>
      </p:sp>
      <p:sp>
        <p:nvSpPr>
          <p:cNvPr id="324" name="Does this action violate a biblical principle?"/>
          <p:cNvSpPr txBox="1"/>
          <p:nvPr/>
        </p:nvSpPr>
        <p:spPr>
          <a:xfrm>
            <a:off x="1063054" y="6043437"/>
            <a:ext cx="22257892" cy="131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926041" indent="-926041" algn="l">
              <a:lnSpc>
                <a:spcPct val="60000"/>
              </a:lnSpc>
              <a:spcBef>
                <a:spcPts val="4500"/>
              </a:spcBef>
              <a:buSzPct val="100000"/>
              <a:buAutoNum type="arabicPeriod" startAt="3"/>
              <a:defRPr sz="6000" i="1">
                <a:solidFill>
                  <a:srgbClr val="000000"/>
                </a:solidFill>
                <a:latin typeface="Brandon Grotesque Regular"/>
                <a:ea typeface="Brandon Grotesque Regular"/>
                <a:cs typeface="Brandon Grotesque Regular"/>
                <a:sym typeface="Brandon Grotesque Regular"/>
              </a:defRPr>
            </a:lvl1pPr>
          </a:lstStyle>
          <a:p>
            <a:r>
              <a:t>Does this action violate a biblical principle?</a:t>
            </a:r>
          </a:p>
        </p:txBody>
      </p:sp>
      <p:sp>
        <p:nvSpPr>
          <p:cNvPr id="325" name="Does this action strengthen the body of Christ?"/>
          <p:cNvSpPr txBox="1"/>
          <p:nvPr/>
        </p:nvSpPr>
        <p:spPr>
          <a:xfrm>
            <a:off x="1063054" y="7273373"/>
            <a:ext cx="22257892" cy="131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926041" indent="-926041" algn="l">
              <a:lnSpc>
                <a:spcPct val="60000"/>
              </a:lnSpc>
              <a:spcBef>
                <a:spcPts val="4500"/>
              </a:spcBef>
              <a:buSzPct val="100000"/>
              <a:buAutoNum type="arabicPeriod" startAt="4"/>
              <a:defRPr sz="6000" i="1">
                <a:solidFill>
                  <a:srgbClr val="000000"/>
                </a:solidFill>
                <a:latin typeface="Brandon Grotesque Regular"/>
                <a:ea typeface="Brandon Grotesque Regular"/>
                <a:cs typeface="Brandon Grotesque Regular"/>
                <a:sym typeface="Brandon Grotesque Regular"/>
              </a:defRPr>
            </a:lvl1pPr>
          </a:lstStyle>
          <a:p>
            <a:r>
              <a:t>Does this action strengthen the body of Christ?</a:t>
            </a:r>
          </a:p>
        </p:txBody>
      </p:sp>
      <p:sp>
        <p:nvSpPr>
          <p:cNvPr id="326" name="Would an unbelieving friend be attracted to Christ and the Christian faith by my behavior?"/>
          <p:cNvSpPr txBox="1"/>
          <p:nvPr/>
        </p:nvSpPr>
        <p:spPr>
          <a:xfrm>
            <a:off x="1063054" y="8473097"/>
            <a:ext cx="22257892" cy="1921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926041" indent="-926041" algn="l">
              <a:lnSpc>
                <a:spcPct val="60000"/>
              </a:lnSpc>
              <a:spcBef>
                <a:spcPts val="4500"/>
              </a:spcBef>
              <a:buSzPct val="100000"/>
              <a:buAutoNum type="arabicPeriod" startAt="5"/>
              <a:defRPr sz="6000" i="1">
                <a:solidFill>
                  <a:srgbClr val="000000"/>
                </a:solidFill>
                <a:latin typeface="Brandon Grotesque Regular"/>
                <a:ea typeface="Brandon Grotesque Regular"/>
                <a:cs typeface="Brandon Grotesque Regular"/>
                <a:sym typeface="Brandon Grotesque Regular"/>
              </a:defRPr>
            </a:lvl1pPr>
          </a:lstStyle>
          <a:p>
            <a:r>
              <a:t>Would an unbelieving friend be attracted to Christ and the Christian faith by my behavior?</a:t>
            </a:r>
          </a:p>
        </p:txBody>
      </p:sp>
      <p:sp>
        <p:nvSpPr>
          <p:cNvPr id="327" name="Do my negative attitudes affect other people?"/>
          <p:cNvSpPr txBox="1"/>
          <p:nvPr/>
        </p:nvSpPr>
        <p:spPr>
          <a:xfrm>
            <a:off x="1063054" y="10206764"/>
            <a:ext cx="22257892" cy="1303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926041" indent="-926041" algn="l">
              <a:lnSpc>
                <a:spcPct val="60000"/>
              </a:lnSpc>
              <a:spcBef>
                <a:spcPts val="4500"/>
              </a:spcBef>
              <a:buSzPct val="100000"/>
              <a:buAutoNum type="arabicPeriod" startAt="6"/>
              <a:defRPr sz="6000" i="1">
                <a:solidFill>
                  <a:srgbClr val="000000"/>
                </a:solidFill>
                <a:latin typeface="Brandon Grotesque Regular"/>
                <a:ea typeface="Brandon Grotesque Regular"/>
                <a:cs typeface="Brandon Grotesque Regular"/>
                <a:sym typeface="Brandon Grotesque Regular"/>
              </a:defRPr>
            </a:lvl1pPr>
          </a:lstStyle>
          <a:p>
            <a:r>
              <a:t>Do my negative attitudes affect other people?</a:t>
            </a:r>
          </a:p>
        </p:txBody>
      </p:sp>
      <p:sp>
        <p:nvSpPr>
          <p:cNvPr id="328" name="If this happens, what will I do to change this type of behavior in my life?"/>
          <p:cNvSpPr txBox="1"/>
          <p:nvPr/>
        </p:nvSpPr>
        <p:spPr>
          <a:xfrm>
            <a:off x="1063054" y="11505270"/>
            <a:ext cx="22257892" cy="131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926041" indent="-926041" algn="l">
              <a:lnSpc>
                <a:spcPct val="60000"/>
              </a:lnSpc>
              <a:spcBef>
                <a:spcPts val="4500"/>
              </a:spcBef>
              <a:buSzPct val="100000"/>
              <a:buAutoNum type="arabicPeriod" startAt="7"/>
              <a:defRPr sz="6000" i="1">
                <a:solidFill>
                  <a:srgbClr val="000000"/>
                </a:solidFill>
                <a:latin typeface="Brandon Grotesque Regular"/>
                <a:ea typeface="Brandon Grotesque Regular"/>
                <a:cs typeface="Brandon Grotesque Regular"/>
                <a:sym typeface="Brandon Grotesque Regular"/>
              </a:defRPr>
            </a:lvl1pPr>
          </a:lstStyle>
          <a:p>
            <a:r>
              <a:t>If this happens, what will I do to change this type of behavior in my life?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22"/>
                                        </p:tgtEl>
                                        <p:attrNameLst>
                                          <p:attrName>style.visibility</p:attrName>
                                        </p:attrNameLst>
                                      </p:cBhvr>
                                      <p:to>
                                        <p:strVal val="visible"/>
                                      </p:to>
                                    </p:set>
                                    <p:anim calcmode="lin" valueType="num">
                                      <p:cBhvr>
                                        <p:cTn id="7" dur="1000" fill="hold"/>
                                        <p:tgtEl>
                                          <p:spTgt spid="322"/>
                                        </p:tgtEl>
                                        <p:attrNameLst>
                                          <p:attrName>ppt_x</p:attrName>
                                        </p:attrNameLst>
                                      </p:cBhvr>
                                      <p:tavLst>
                                        <p:tav tm="0">
                                          <p:val>
                                            <p:strVal val="0-#ppt_w/2"/>
                                          </p:val>
                                        </p:tav>
                                        <p:tav tm="100000">
                                          <p:val>
                                            <p:strVal val="#ppt_x"/>
                                          </p:val>
                                        </p:tav>
                                      </p:tavLst>
                                    </p:anim>
                                    <p:anim calcmode="lin" valueType="num">
                                      <p:cBhvr>
                                        <p:cTn id="8" dur="10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323"/>
                                        </p:tgtEl>
                                        <p:attrNameLst>
                                          <p:attrName>style.visibility</p:attrName>
                                        </p:attrNameLst>
                                      </p:cBhvr>
                                      <p:to>
                                        <p:strVal val="visible"/>
                                      </p:to>
                                    </p:set>
                                    <p:anim calcmode="lin" valueType="num">
                                      <p:cBhvr>
                                        <p:cTn id="13" dur="1000" fill="hold"/>
                                        <p:tgtEl>
                                          <p:spTgt spid="323"/>
                                        </p:tgtEl>
                                        <p:attrNameLst>
                                          <p:attrName>ppt_x</p:attrName>
                                        </p:attrNameLst>
                                      </p:cBhvr>
                                      <p:tavLst>
                                        <p:tav tm="0">
                                          <p:val>
                                            <p:strVal val="0-#ppt_w/2"/>
                                          </p:val>
                                        </p:tav>
                                        <p:tav tm="100000">
                                          <p:val>
                                            <p:strVal val="#ppt_x"/>
                                          </p:val>
                                        </p:tav>
                                      </p:tavLst>
                                    </p:anim>
                                    <p:anim calcmode="lin" valueType="num">
                                      <p:cBhvr>
                                        <p:cTn id="14" dur="1000" fill="hold"/>
                                        <p:tgtEl>
                                          <p:spTgt spid="3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24"/>
                                        </p:tgtEl>
                                        <p:attrNameLst>
                                          <p:attrName>style.visibility</p:attrName>
                                        </p:attrNameLst>
                                      </p:cBhvr>
                                      <p:to>
                                        <p:strVal val="visible"/>
                                      </p:to>
                                    </p:set>
                                    <p:anim calcmode="lin" valueType="num">
                                      <p:cBhvr>
                                        <p:cTn id="19" dur="1000" fill="hold"/>
                                        <p:tgtEl>
                                          <p:spTgt spid="324"/>
                                        </p:tgtEl>
                                        <p:attrNameLst>
                                          <p:attrName>ppt_x</p:attrName>
                                        </p:attrNameLst>
                                      </p:cBhvr>
                                      <p:tavLst>
                                        <p:tav tm="0">
                                          <p:val>
                                            <p:strVal val="0-#ppt_w/2"/>
                                          </p:val>
                                        </p:tav>
                                        <p:tav tm="100000">
                                          <p:val>
                                            <p:strVal val="#ppt_x"/>
                                          </p:val>
                                        </p:tav>
                                      </p:tavLst>
                                    </p:anim>
                                    <p:anim calcmode="lin" valueType="num">
                                      <p:cBhvr>
                                        <p:cTn id="20" dur="1000" fill="hold"/>
                                        <p:tgtEl>
                                          <p:spTgt spid="3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325"/>
                                        </p:tgtEl>
                                        <p:attrNameLst>
                                          <p:attrName>style.visibility</p:attrName>
                                        </p:attrNameLst>
                                      </p:cBhvr>
                                      <p:to>
                                        <p:strVal val="visible"/>
                                      </p:to>
                                    </p:set>
                                    <p:anim calcmode="lin" valueType="num">
                                      <p:cBhvr>
                                        <p:cTn id="25" dur="1000" fill="hold"/>
                                        <p:tgtEl>
                                          <p:spTgt spid="325"/>
                                        </p:tgtEl>
                                        <p:attrNameLst>
                                          <p:attrName>ppt_x</p:attrName>
                                        </p:attrNameLst>
                                      </p:cBhvr>
                                      <p:tavLst>
                                        <p:tav tm="0">
                                          <p:val>
                                            <p:strVal val="0-#ppt_w/2"/>
                                          </p:val>
                                        </p:tav>
                                        <p:tav tm="100000">
                                          <p:val>
                                            <p:strVal val="#ppt_x"/>
                                          </p:val>
                                        </p:tav>
                                      </p:tavLst>
                                    </p:anim>
                                    <p:anim calcmode="lin" valueType="num">
                                      <p:cBhvr>
                                        <p:cTn id="26" dur="1000" fill="hold"/>
                                        <p:tgtEl>
                                          <p:spTgt spid="3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326"/>
                                        </p:tgtEl>
                                        <p:attrNameLst>
                                          <p:attrName>style.visibility</p:attrName>
                                        </p:attrNameLst>
                                      </p:cBhvr>
                                      <p:to>
                                        <p:strVal val="visible"/>
                                      </p:to>
                                    </p:set>
                                    <p:anim calcmode="lin" valueType="num">
                                      <p:cBhvr>
                                        <p:cTn id="31" dur="1000" fill="hold"/>
                                        <p:tgtEl>
                                          <p:spTgt spid="326"/>
                                        </p:tgtEl>
                                        <p:attrNameLst>
                                          <p:attrName>ppt_x</p:attrName>
                                        </p:attrNameLst>
                                      </p:cBhvr>
                                      <p:tavLst>
                                        <p:tav tm="0">
                                          <p:val>
                                            <p:strVal val="0-#ppt_w/2"/>
                                          </p:val>
                                        </p:tav>
                                        <p:tav tm="100000">
                                          <p:val>
                                            <p:strVal val="#ppt_x"/>
                                          </p:val>
                                        </p:tav>
                                      </p:tavLst>
                                    </p:anim>
                                    <p:anim calcmode="lin" valueType="num">
                                      <p:cBhvr>
                                        <p:cTn id="32" dur="1000" fill="hold"/>
                                        <p:tgtEl>
                                          <p:spTgt spid="3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327"/>
                                        </p:tgtEl>
                                        <p:attrNameLst>
                                          <p:attrName>style.visibility</p:attrName>
                                        </p:attrNameLst>
                                      </p:cBhvr>
                                      <p:to>
                                        <p:strVal val="visible"/>
                                      </p:to>
                                    </p:set>
                                    <p:anim calcmode="lin" valueType="num">
                                      <p:cBhvr>
                                        <p:cTn id="37" dur="1000" fill="hold"/>
                                        <p:tgtEl>
                                          <p:spTgt spid="327"/>
                                        </p:tgtEl>
                                        <p:attrNameLst>
                                          <p:attrName>ppt_x</p:attrName>
                                        </p:attrNameLst>
                                      </p:cBhvr>
                                      <p:tavLst>
                                        <p:tav tm="0">
                                          <p:val>
                                            <p:strVal val="0-#ppt_w/2"/>
                                          </p:val>
                                        </p:tav>
                                        <p:tav tm="100000">
                                          <p:val>
                                            <p:strVal val="#ppt_x"/>
                                          </p:val>
                                        </p:tav>
                                      </p:tavLst>
                                    </p:anim>
                                    <p:anim calcmode="lin" valueType="num">
                                      <p:cBhvr>
                                        <p:cTn id="38" dur="1000" fill="hold"/>
                                        <p:tgtEl>
                                          <p:spTgt spid="3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7" nodeType="clickEffect">
                                  <p:stCondLst>
                                    <p:cond delay="0"/>
                                  </p:stCondLst>
                                  <p:iterate>
                                    <p:tmAbs val="0"/>
                                  </p:iterate>
                                  <p:childTnLst>
                                    <p:set>
                                      <p:cBhvr>
                                        <p:cTn id="42" fill="hold"/>
                                        <p:tgtEl>
                                          <p:spTgt spid="328"/>
                                        </p:tgtEl>
                                        <p:attrNameLst>
                                          <p:attrName>style.visibility</p:attrName>
                                        </p:attrNameLst>
                                      </p:cBhvr>
                                      <p:to>
                                        <p:strVal val="visible"/>
                                      </p:to>
                                    </p:set>
                                    <p:anim calcmode="lin" valueType="num">
                                      <p:cBhvr>
                                        <p:cTn id="43" dur="1000" fill="hold"/>
                                        <p:tgtEl>
                                          <p:spTgt spid="328"/>
                                        </p:tgtEl>
                                        <p:attrNameLst>
                                          <p:attrName>ppt_x</p:attrName>
                                        </p:attrNameLst>
                                      </p:cBhvr>
                                      <p:tavLst>
                                        <p:tav tm="0">
                                          <p:val>
                                            <p:strVal val="0-#ppt_w/2"/>
                                          </p:val>
                                        </p:tav>
                                        <p:tav tm="100000">
                                          <p:val>
                                            <p:strVal val="#ppt_x"/>
                                          </p:val>
                                        </p:tav>
                                      </p:tavLst>
                                    </p:anim>
                                    <p:anim calcmode="lin" valueType="num">
                                      <p:cBhvr>
                                        <p:cTn id="44" dur="1000" fill="hold"/>
                                        <p:tgtEl>
                                          <p:spTgt spid="3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animBg="1" advAuto="0"/>
      <p:bldP spid="323" grpId="2" animBg="1" advAuto="0"/>
      <p:bldP spid="324" grpId="3" animBg="1" advAuto="0"/>
      <p:bldP spid="325" grpId="4" animBg="1" advAuto="0"/>
      <p:bldP spid="326" grpId="5" animBg="1" advAuto="0"/>
      <p:bldP spid="327" grpId="6" animBg="1" advAuto="0"/>
      <p:bldP spid="328" grpId="7"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0" name="My Leadership Credo"/>
          <p:cNvSpPr txBox="1"/>
          <p:nvPr/>
        </p:nvSpPr>
        <p:spPr>
          <a:xfrm>
            <a:off x="1049856" y="1"/>
            <a:ext cx="18262007" cy="1900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rPr dirty="0"/>
              <a:t>My Leadership Credo</a:t>
            </a:r>
          </a:p>
        </p:txBody>
      </p:sp>
      <p:sp>
        <p:nvSpPr>
          <p:cNvPr id="331"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332" name="Speak Gracefully. Watch the words I speak."/>
          <p:cNvSpPr txBox="1">
            <a:spLocks noGrp="1"/>
          </p:cNvSpPr>
          <p:nvPr>
            <p:ph type="title"/>
          </p:nvPr>
        </p:nvSpPr>
        <p:spPr>
          <a:xfrm>
            <a:off x="1063054" y="3026619"/>
            <a:ext cx="22257892" cy="1147983"/>
          </a:xfrm>
          <a:prstGeom prst="rect">
            <a:avLst/>
          </a:prstGeom>
        </p:spPr>
        <p:txBody>
          <a:bodyPr>
            <a:noAutofit/>
          </a:bodyPr>
          <a:lstStyle/>
          <a:p>
            <a:pPr marL="1111250" indent="-1111250">
              <a:lnSpc>
                <a:spcPct val="60000"/>
              </a:lnSpc>
              <a:spcBef>
                <a:spcPts val="4500"/>
              </a:spcBef>
              <a:buSzPct val="100000"/>
              <a:buAutoNum type="arabicPeriod"/>
              <a:defRPr sz="6000" b="0" spc="0">
                <a:solidFill>
                  <a:srgbClr val="000000"/>
                </a:solidFill>
                <a:latin typeface="Brandon Grotesque Medium"/>
                <a:ea typeface="Brandon Grotesque Medium"/>
                <a:cs typeface="Brandon Grotesque Medium"/>
                <a:sym typeface="Brandon Grotesque Medium"/>
              </a:defRPr>
            </a:pPr>
            <a:r>
              <a:rPr i="1" dirty="0">
                <a:latin typeface="Brandon Grotesque Bold"/>
                <a:ea typeface="Brandon Grotesque Bold"/>
                <a:cs typeface="Brandon Grotesque Bold"/>
                <a:sym typeface="Brandon Grotesque Bold"/>
              </a:rPr>
              <a:t>Speak Gracefully.</a:t>
            </a:r>
            <a:r>
              <a:rPr i="1" dirty="0"/>
              <a:t> </a:t>
            </a:r>
            <a:r>
              <a:rPr dirty="0"/>
              <a:t>Watch the words I speak.</a:t>
            </a:r>
          </a:p>
        </p:txBody>
      </p:sp>
      <p:sp>
        <p:nvSpPr>
          <p:cNvPr id="333" name="Live Gratefully. Don’t whine. Be Grateful."/>
          <p:cNvSpPr txBox="1"/>
          <p:nvPr/>
        </p:nvSpPr>
        <p:spPr>
          <a:xfrm>
            <a:off x="1063054" y="4282696"/>
            <a:ext cx="22257892" cy="1147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1111250" indent="-1111250" algn="l">
              <a:lnSpc>
                <a:spcPct val="60000"/>
              </a:lnSpc>
              <a:spcBef>
                <a:spcPts val="4500"/>
              </a:spcBef>
              <a:buSzPct val="100000"/>
              <a:buAutoNum type="arabicPeriod" startAt="2"/>
              <a:defRPr sz="6000">
                <a:solidFill>
                  <a:srgbClr val="000000"/>
                </a:solidFill>
                <a:latin typeface="Brandon Grotesque Medium"/>
                <a:ea typeface="Brandon Grotesque Medium"/>
                <a:cs typeface="Brandon Grotesque Medium"/>
                <a:sym typeface="Brandon Grotesque Medium"/>
              </a:defRPr>
            </a:pPr>
            <a:r>
              <a:rPr i="1" dirty="0">
                <a:latin typeface="Brandon Grotesque Bold"/>
                <a:ea typeface="Brandon Grotesque Bold"/>
                <a:cs typeface="Brandon Grotesque Bold"/>
                <a:sym typeface="Brandon Grotesque Bold"/>
              </a:rPr>
              <a:t>Live Gratefully. </a:t>
            </a:r>
            <a:r>
              <a:rPr dirty="0"/>
              <a:t>Don’t whine. Be Grateful.</a:t>
            </a:r>
          </a:p>
        </p:txBody>
      </p:sp>
      <p:sp>
        <p:nvSpPr>
          <p:cNvPr id="334" name="Listen Intently. Seek First to Understand."/>
          <p:cNvSpPr txBox="1"/>
          <p:nvPr/>
        </p:nvSpPr>
        <p:spPr>
          <a:xfrm>
            <a:off x="1063054" y="5589851"/>
            <a:ext cx="22257892" cy="1409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1111250" indent="-1111250" algn="l">
              <a:lnSpc>
                <a:spcPct val="60000"/>
              </a:lnSpc>
              <a:spcBef>
                <a:spcPts val="4500"/>
              </a:spcBef>
              <a:buSzPct val="100000"/>
              <a:buAutoNum type="arabicPeriod" startAt="3"/>
              <a:defRPr sz="6000">
                <a:solidFill>
                  <a:srgbClr val="000000"/>
                </a:solidFill>
                <a:latin typeface="Brandon Grotesque Medium"/>
                <a:ea typeface="Brandon Grotesque Medium"/>
                <a:cs typeface="Brandon Grotesque Medium"/>
                <a:sym typeface="Brandon Grotesque Medium"/>
              </a:defRPr>
            </a:pPr>
            <a:r>
              <a:rPr i="1" dirty="0">
                <a:latin typeface="Brandon Grotesque Bold"/>
                <a:ea typeface="Brandon Grotesque Bold"/>
                <a:cs typeface="Brandon Grotesque Bold"/>
                <a:sym typeface="Brandon Grotesque Bold"/>
              </a:rPr>
              <a:t>Listen Intently. </a:t>
            </a:r>
            <a:r>
              <a:rPr dirty="0"/>
              <a:t>Seek First to Understand.</a:t>
            </a:r>
          </a:p>
        </p:txBody>
      </p:sp>
      <p:sp>
        <p:nvSpPr>
          <p:cNvPr id="335" name="Forgive Freely. A Spirit of forgiveness transforms and empowers."/>
          <p:cNvSpPr txBox="1"/>
          <p:nvPr/>
        </p:nvSpPr>
        <p:spPr>
          <a:xfrm>
            <a:off x="1063054" y="6850374"/>
            <a:ext cx="22257892"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1111250" indent="-1111250" algn="l">
              <a:lnSpc>
                <a:spcPct val="60000"/>
              </a:lnSpc>
              <a:spcBef>
                <a:spcPts val="4500"/>
              </a:spcBef>
              <a:buSzPct val="100000"/>
              <a:buAutoNum type="arabicPeriod" startAt="4"/>
              <a:defRPr sz="6000">
                <a:solidFill>
                  <a:srgbClr val="000000"/>
                </a:solidFill>
                <a:latin typeface="Brandon Grotesque Medium"/>
                <a:ea typeface="Brandon Grotesque Medium"/>
                <a:cs typeface="Brandon Grotesque Medium"/>
                <a:sym typeface="Brandon Grotesque Medium"/>
              </a:defRPr>
            </a:pPr>
            <a:r>
              <a:rPr i="1" dirty="0">
                <a:latin typeface="Brandon Grotesque Bold"/>
                <a:ea typeface="Brandon Grotesque Bold"/>
                <a:cs typeface="Brandon Grotesque Bold"/>
                <a:sym typeface="Brandon Grotesque Bold"/>
              </a:rPr>
              <a:t>Forgive Freely.</a:t>
            </a:r>
            <a:r>
              <a:rPr i="1" dirty="0"/>
              <a:t> </a:t>
            </a:r>
            <a:r>
              <a:rPr dirty="0"/>
              <a:t>A Spirit of forgiveness transforms and empowers.</a:t>
            </a:r>
          </a:p>
        </p:txBody>
      </p:sp>
      <p:sp>
        <p:nvSpPr>
          <p:cNvPr id="336" name="Lead Decisively. Combine clear vision, deep humility and intense resolve."/>
          <p:cNvSpPr txBox="1"/>
          <p:nvPr/>
        </p:nvSpPr>
        <p:spPr>
          <a:xfrm>
            <a:off x="1063054" y="8208882"/>
            <a:ext cx="22257892"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1111250" indent="-1111250" algn="l">
              <a:lnSpc>
                <a:spcPct val="60000"/>
              </a:lnSpc>
              <a:spcBef>
                <a:spcPts val="4500"/>
              </a:spcBef>
              <a:buSzPct val="100000"/>
              <a:buAutoNum type="arabicPeriod" startAt="5"/>
              <a:defRPr sz="6000">
                <a:solidFill>
                  <a:srgbClr val="000000"/>
                </a:solidFill>
                <a:latin typeface="Brandon Grotesque Medium"/>
                <a:ea typeface="Brandon Grotesque Medium"/>
                <a:cs typeface="Brandon Grotesque Medium"/>
                <a:sym typeface="Brandon Grotesque Medium"/>
              </a:defRPr>
            </a:pPr>
            <a:r>
              <a:rPr i="1" dirty="0">
                <a:latin typeface="Brandon Grotesque Bold"/>
                <a:ea typeface="Brandon Grotesque Bold"/>
                <a:cs typeface="Brandon Grotesque Bold"/>
                <a:sym typeface="Brandon Grotesque Bold"/>
              </a:rPr>
              <a:t>Lead Decisively. </a:t>
            </a:r>
            <a:r>
              <a:rPr dirty="0"/>
              <a:t>Combine clear vision, deep humility and intense resolve.</a:t>
            </a:r>
          </a:p>
        </p:txBody>
      </p:sp>
      <p:sp>
        <p:nvSpPr>
          <p:cNvPr id="337" name="Love Deeply. Value people not power."/>
          <p:cNvSpPr txBox="1"/>
          <p:nvPr/>
        </p:nvSpPr>
        <p:spPr>
          <a:xfrm>
            <a:off x="1063054" y="9979701"/>
            <a:ext cx="22257892" cy="1409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1111250" indent="-1111250" algn="l">
              <a:lnSpc>
                <a:spcPct val="60000"/>
              </a:lnSpc>
              <a:spcBef>
                <a:spcPts val="4500"/>
              </a:spcBef>
              <a:buSzPct val="100000"/>
              <a:buAutoNum type="arabicPeriod" startAt="6"/>
              <a:defRPr sz="6000">
                <a:solidFill>
                  <a:srgbClr val="000000"/>
                </a:solidFill>
                <a:latin typeface="Brandon Grotesque Medium"/>
                <a:ea typeface="Brandon Grotesque Medium"/>
                <a:cs typeface="Brandon Grotesque Medium"/>
                <a:sym typeface="Brandon Grotesque Medium"/>
              </a:defRPr>
            </a:pPr>
            <a:r>
              <a:rPr i="1" dirty="0">
                <a:latin typeface="Brandon Grotesque Bold"/>
                <a:ea typeface="Brandon Grotesque Bold"/>
                <a:cs typeface="Brandon Grotesque Bold"/>
                <a:sym typeface="Brandon Grotesque Bold"/>
              </a:rPr>
              <a:t>Love Deeply.</a:t>
            </a:r>
            <a:r>
              <a:rPr i="1" dirty="0"/>
              <a:t> </a:t>
            </a:r>
            <a:r>
              <a:rPr dirty="0"/>
              <a:t>Value people not power.</a:t>
            </a:r>
          </a:p>
        </p:txBody>
      </p:sp>
      <p:sp>
        <p:nvSpPr>
          <p:cNvPr id="338" name="Pray Earnestly. Become the change that I seek in others."/>
          <p:cNvSpPr txBox="1"/>
          <p:nvPr/>
        </p:nvSpPr>
        <p:spPr>
          <a:xfrm>
            <a:off x="1063054" y="11276684"/>
            <a:ext cx="22257892" cy="1147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1111250" indent="-1111250" algn="l">
              <a:lnSpc>
                <a:spcPct val="60000"/>
              </a:lnSpc>
              <a:spcBef>
                <a:spcPts val="4500"/>
              </a:spcBef>
              <a:buSzPct val="100000"/>
              <a:buAutoNum type="arabicPeriod" startAt="7"/>
              <a:defRPr sz="6000">
                <a:solidFill>
                  <a:srgbClr val="000000"/>
                </a:solidFill>
                <a:latin typeface="Brandon Grotesque Medium"/>
                <a:ea typeface="Brandon Grotesque Medium"/>
                <a:cs typeface="Brandon Grotesque Medium"/>
                <a:sym typeface="Brandon Grotesque Medium"/>
              </a:defRPr>
            </a:pPr>
            <a:r>
              <a:rPr dirty="0">
                <a:latin typeface="Brandon Grotesque Bold"/>
                <a:ea typeface="Brandon Grotesque Bold"/>
                <a:cs typeface="Brandon Grotesque Bold"/>
                <a:sym typeface="Brandon Grotesque Bold"/>
              </a:rPr>
              <a:t>Pray </a:t>
            </a:r>
            <a:r>
              <a:rPr lang="en-US" i="1" dirty="0">
                <a:latin typeface="Brandon Grotesque Bold"/>
                <a:ea typeface="Brandon Grotesque Bold"/>
                <a:cs typeface="Brandon Grotesque Bold"/>
                <a:sym typeface="Brandon Grotesque Bold"/>
              </a:rPr>
              <a:t>Continually</a:t>
            </a:r>
            <a:r>
              <a:rPr i="1" dirty="0">
                <a:latin typeface="Brandon Grotesque Bold"/>
                <a:ea typeface="Brandon Grotesque Bold"/>
                <a:cs typeface="Brandon Grotesque Bold"/>
                <a:sym typeface="Brandon Grotesque Bold"/>
              </a:rPr>
              <a:t>. </a:t>
            </a:r>
            <a:r>
              <a:rPr dirty="0"/>
              <a:t>Become the change that I seek in others.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32"/>
                                        </p:tgtEl>
                                        <p:attrNameLst>
                                          <p:attrName>style.visibility</p:attrName>
                                        </p:attrNameLst>
                                      </p:cBhvr>
                                      <p:to>
                                        <p:strVal val="visible"/>
                                      </p:to>
                                    </p:set>
                                    <p:anim calcmode="lin" valueType="num">
                                      <p:cBhvr>
                                        <p:cTn id="7" dur="1000" fill="hold"/>
                                        <p:tgtEl>
                                          <p:spTgt spid="332"/>
                                        </p:tgtEl>
                                        <p:attrNameLst>
                                          <p:attrName>ppt_x</p:attrName>
                                        </p:attrNameLst>
                                      </p:cBhvr>
                                      <p:tavLst>
                                        <p:tav tm="0">
                                          <p:val>
                                            <p:strVal val="0-#ppt_w/2"/>
                                          </p:val>
                                        </p:tav>
                                        <p:tav tm="100000">
                                          <p:val>
                                            <p:strVal val="#ppt_x"/>
                                          </p:val>
                                        </p:tav>
                                      </p:tavLst>
                                    </p:anim>
                                    <p:anim calcmode="lin" valueType="num">
                                      <p:cBhvr>
                                        <p:cTn id="8" dur="1000" fill="hold"/>
                                        <p:tgtEl>
                                          <p:spTgt spid="3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333"/>
                                        </p:tgtEl>
                                        <p:attrNameLst>
                                          <p:attrName>style.visibility</p:attrName>
                                        </p:attrNameLst>
                                      </p:cBhvr>
                                      <p:to>
                                        <p:strVal val="visible"/>
                                      </p:to>
                                    </p:set>
                                    <p:anim calcmode="lin" valueType="num">
                                      <p:cBhvr>
                                        <p:cTn id="13" dur="1000" fill="hold"/>
                                        <p:tgtEl>
                                          <p:spTgt spid="333"/>
                                        </p:tgtEl>
                                        <p:attrNameLst>
                                          <p:attrName>ppt_x</p:attrName>
                                        </p:attrNameLst>
                                      </p:cBhvr>
                                      <p:tavLst>
                                        <p:tav tm="0">
                                          <p:val>
                                            <p:strVal val="0-#ppt_w/2"/>
                                          </p:val>
                                        </p:tav>
                                        <p:tav tm="100000">
                                          <p:val>
                                            <p:strVal val="#ppt_x"/>
                                          </p:val>
                                        </p:tav>
                                      </p:tavLst>
                                    </p:anim>
                                    <p:anim calcmode="lin" valueType="num">
                                      <p:cBhvr>
                                        <p:cTn id="14" dur="1000" fill="hold"/>
                                        <p:tgtEl>
                                          <p:spTgt spid="3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34"/>
                                        </p:tgtEl>
                                        <p:attrNameLst>
                                          <p:attrName>style.visibility</p:attrName>
                                        </p:attrNameLst>
                                      </p:cBhvr>
                                      <p:to>
                                        <p:strVal val="visible"/>
                                      </p:to>
                                    </p:set>
                                    <p:anim calcmode="lin" valueType="num">
                                      <p:cBhvr>
                                        <p:cTn id="19" dur="1000" fill="hold"/>
                                        <p:tgtEl>
                                          <p:spTgt spid="334"/>
                                        </p:tgtEl>
                                        <p:attrNameLst>
                                          <p:attrName>ppt_x</p:attrName>
                                        </p:attrNameLst>
                                      </p:cBhvr>
                                      <p:tavLst>
                                        <p:tav tm="0">
                                          <p:val>
                                            <p:strVal val="0-#ppt_w/2"/>
                                          </p:val>
                                        </p:tav>
                                        <p:tav tm="100000">
                                          <p:val>
                                            <p:strVal val="#ppt_x"/>
                                          </p:val>
                                        </p:tav>
                                      </p:tavLst>
                                    </p:anim>
                                    <p:anim calcmode="lin" valueType="num">
                                      <p:cBhvr>
                                        <p:cTn id="20" dur="1000" fill="hold"/>
                                        <p:tgtEl>
                                          <p:spTgt spid="3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335"/>
                                        </p:tgtEl>
                                        <p:attrNameLst>
                                          <p:attrName>style.visibility</p:attrName>
                                        </p:attrNameLst>
                                      </p:cBhvr>
                                      <p:to>
                                        <p:strVal val="visible"/>
                                      </p:to>
                                    </p:set>
                                    <p:anim calcmode="lin" valueType="num">
                                      <p:cBhvr>
                                        <p:cTn id="25" dur="1000" fill="hold"/>
                                        <p:tgtEl>
                                          <p:spTgt spid="335"/>
                                        </p:tgtEl>
                                        <p:attrNameLst>
                                          <p:attrName>ppt_x</p:attrName>
                                        </p:attrNameLst>
                                      </p:cBhvr>
                                      <p:tavLst>
                                        <p:tav tm="0">
                                          <p:val>
                                            <p:strVal val="0-#ppt_w/2"/>
                                          </p:val>
                                        </p:tav>
                                        <p:tav tm="100000">
                                          <p:val>
                                            <p:strVal val="#ppt_x"/>
                                          </p:val>
                                        </p:tav>
                                      </p:tavLst>
                                    </p:anim>
                                    <p:anim calcmode="lin" valueType="num">
                                      <p:cBhvr>
                                        <p:cTn id="26" dur="1000" fill="hold"/>
                                        <p:tgtEl>
                                          <p:spTgt spid="3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336"/>
                                        </p:tgtEl>
                                        <p:attrNameLst>
                                          <p:attrName>style.visibility</p:attrName>
                                        </p:attrNameLst>
                                      </p:cBhvr>
                                      <p:to>
                                        <p:strVal val="visible"/>
                                      </p:to>
                                    </p:set>
                                    <p:anim calcmode="lin" valueType="num">
                                      <p:cBhvr>
                                        <p:cTn id="31" dur="1000" fill="hold"/>
                                        <p:tgtEl>
                                          <p:spTgt spid="336"/>
                                        </p:tgtEl>
                                        <p:attrNameLst>
                                          <p:attrName>ppt_x</p:attrName>
                                        </p:attrNameLst>
                                      </p:cBhvr>
                                      <p:tavLst>
                                        <p:tav tm="0">
                                          <p:val>
                                            <p:strVal val="0-#ppt_w/2"/>
                                          </p:val>
                                        </p:tav>
                                        <p:tav tm="100000">
                                          <p:val>
                                            <p:strVal val="#ppt_x"/>
                                          </p:val>
                                        </p:tav>
                                      </p:tavLst>
                                    </p:anim>
                                    <p:anim calcmode="lin" valueType="num">
                                      <p:cBhvr>
                                        <p:cTn id="32" dur="1000" fill="hold"/>
                                        <p:tgtEl>
                                          <p:spTgt spid="3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337"/>
                                        </p:tgtEl>
                                        <p:attrNameLst>
                                          <p:attrName>style.visibility</p:attrName>
                                        </p:attrNameLst>
                                      </p:cBhvr>
                                      <p:to>
                                        <p:strVal val="visible"/>
                                      </p:to>
                                    </p:set>
                                    <p:anim calcmode="lin" valueType="num">
                                      <p:cBhvr>
                                        <p:cTn id="37" dur="1000" fill="hold"/>
                                        <p:tgtEl>
                                          <p:spTgt spid="337"/>
                                        </p:tgtEl>
                                        <p:attrNameLst>
                                          <p:attrName>ppt_x</p:attrName>
                                        </p:attrNameLst>
                                      </p:cBhvr>
                                      <p:tavLst>
                                        <p:tav tm="0">
                                          <p:val>
                                            <p:strVal val="0-#ppt_w/2"/>
                                          </p:val>
                                        </p:tav>
                                        <p:tav tm="100000">
                                          <p:val>
                                            <p:strVal val="#ppt_x"/>
                                          </p:val>
                                        </p:tav>
                                      </p:tavLst>
                                    </p:anim>
                                    <p:anim calcmode="lin" valueType="num">
                                      <p:cBhvr>
                                        <p:cTn id="38" dur="10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7" nodeType="clickEffect">
                                  <p:stCondLst>
                                    <p:cond delay="0"/>
                                  </p:stCondLst>
                                  <p:iterate>
                                    <p:tmAbs val="0"/>
                                  </p:iterate>
                                  <p:childTnLst>
                                    <p:set>
                                      <p:cBhvr>
                                        <p:cTn id="42" fill="hold"/>
                                        <p:tgtEl>
                                          <p:spTgt spid="338"/>
                                        </p:tgtEl>
                                        <p:attrNameLst>
                                          <p:attrName>style.visibility</p:attrName>
                                        </p:attrNameLst>
                                      </p:cBhvr>
                                      <p:to>
                                        <p:strVal val="visible"/>
                                      </p:to>
                                    </p:set>
                                    <p:anim calcmode="lin" valueType="num">
                                      <p:cBhvr>
                                        <p:cTn id="43" dur="1000" fill="hold"/>
                                        <p:tgtEl>
                                          <p:spTgt spid="338"/>
                                        </p:tgtEl>
                                        <p:attrNameLst>
                                          <p:attrName>ppt_x</p:attrName>
                                        </p:attrNameLst>
                                      </p:cBhvr>
                                      <p:tavLst>
                                        <p:tav tm="0">
                                          <p:val>
                                            <p:strVal val="0-#ppt_w/2"/>
                                          </p:val>
                                        </p:tav>
                                        <p:tav tm="100000">
                                          <p:val>
                                            <p:strVal val="#ppt_x"/>
                                          </p:val>
                                        </p:tav>
                                      </p:tavLst>
                                    </p:anim>
                                    <p:anim calcmode="lin" valueType="num">
                                      <p:cBhvr>
                                        <p:cTn id="44" dur="1000" fill="hold"/>
                                        <p:tgtEl>
                                          <p:spTgt spid="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advAuto="0"/>
      <p:bldP spid="333" grpId="2" animBg="1" advAuto="0"/>
      <p:bldP spid="334" grpId="3" animBg="1" advAuto="0"/>
      <p:bldP spid="335" grpId="4" animBg="1" advAuto="0"/>
      <p:bldP spid="336" grpId="5" animBg="1" advAuto="0"/>
      <p:bldP spid="337" grpId="6" animBg="1" advAuto="0"/>
      <p:bldP spid="338" grpId="7"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0" name="For the students and faculty you lead, you can become leadership role models who exemplify, in word and deed, the very character qualities and values you most admire in others."/>
          <p:cNvSpPr txBox="1">
            <a:spLocks noGrp="1"/>
          </p:cNvSpPr>
          <p:nvPr>
            <p:ph type="title"/>
          </p:nvPr>
        </p:nvSpPr>
        <p:spPr>
          <a:xfrm>
            <a:off x="1553555" y="3636179"/>
            <a:ext cx="20923389" cy="7696245"/>
          </a:xfrm>
          <a:prstGeom prst="rect">
            <a:avLst/>
          </a:prstGeom>
        </p:spPr>
        <p:txBody>
          <a:bodyPr anchor="ctr">
            <a:noAutofit/>
          </a:bodyPr>
          <a:lstStyle>
            <a:lvl1pPr algn="ctr">
              <a:spcBef>
                <a:spcPts val="4500"/>
              </a:spcBef>
              <a:defRPr sz="8000" b="0" i="1" spc="0">
                <a:solidFill>
                  <a:srgbClr val="000000"/>
                </a:solidFill>
                <a:latin typeface="Brandon Grotesque Regular"/>
                <a:ea typeface="Brandon Grotesque Regular"/>
                <a:cs typeface="Brandon Grotesque Regular"/>
                <a:sym typeface="Brandon Grotesque Regular"/>
              </a:defRPr>
            </a:lvl1pPr>
          </a:lstStyle>
          <a:p>
            <a:r>
              <a:rPr sz="7000" dirty="0"/>
              <a:t>For the students and</a:t>
            </a:r>
            <a:r>
              <a:rPr lang="en-US" sz="7000" dirty="0"/>
              <a:t> </a:t>
            </a:r>
            <a:r>
              <a:rPr sz="7000" dirty="0"/>
              <a:t>faculty</a:t>
            </a:r>
            <a:r>
              <a:rPr lang="en-US" sz="7000" dirty="0"/>
              <a:t> </a:t>
            </a:r>
            <a:r>
              <a:rPr sz="7000" dirty="0"/>
              <a:t>you lead, </a:t>
            </a:r>
            <a:br>
              <a:rPr lang="en-US" sz="7000" dirty="0"/>
            </a:br>
            <a:r>
              <a:rPr sz="7000" dirty="0"/>
              <a:t>you can become leadership role models who exemplify, </a:t>
            </a:r>
            <a:br>
              <a:rPr lang="en-US" sz="7000" dirty="0"/>
            </a:br>
            <a:r>
              <a:rPr sz="7000" dirty="0"/>
              <a:t>in word and deed, </a:t>
            </a:r>
            <a:br>
              <a:rPr lang="en-US" sz="7000" dirty="0"/>
            </a:br>
            <a:r>
              <a:rPr sz="7000" dirty="0"/>
              <a:t>the very character qualities and values </a:t>
            </a:r>
            <a:br>
              <a:rPr lang="en-US" sz="7000" dirty="0"/>
            </a:br>
            <a:r>
              <a:rPr sz="7000" dirty="0"/>
              <a:t>you most admire in others.</a:t>
            </a:r>
          </a:p>
        </p:txBody>
      </p:sp>
      <p:sp>
        <p:nvSpPr>
          <p:cNvPr id="341" name="The Thesis of Chapter Three"/>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85000" lnSpcReduction="10000"/>
          </a:bodyPr>
          <a:lstStyle>
            <a:lvl1pPr algn="l" defTabSz="825500">
              <a:defRPr sz="10000">
                <a:solidFill>
                  <a:srgbClr val="79A0C1"/>
                </a:solidFill>
                <a:latin typeface="Beyond Infinity"/>
                <a:ea typeface="Beyond Infinity"/>
                <a:cs typeface="Beyond Infinity"/>
                <a:sym typeface="Beyond Infinity"/>
              </a:defRPr>
            </a:lvl1pPr>
          </a:lstStyle>
          <a:p>
            <a:r>
              <a:t>The Thesis of Chapter Three</a:t>
            </a:r>
          </a:p>
        </p:txBody>
      </p:sp>
      <p:sp>
        <p:nvSpPr>
          <p:cNvPr id="342"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40"/>
                                        </p:tgtEl>
                                        <p:attrNameLst>
                                          <p:attrName>style.visibility</p:attrName>
                                        </p:attrNameLst>
                                      </p:cBhvr>
                                      <p:to>
                                        <p:strVal val="visible"/>
                                      </p:to>
                                    </p:set>
                                    <p:anim calcmode="lin" valueType="num">
                                      <p:cBhvr>
                                        <p:cTn id="7" dur="900" fill="hold"/>
                                        <p:tgtEl>
                                          <p:spTgt spid="340"/>
                                        </p:tgtEl>
                                        <p:attrNameLst>
                                          <p:attrName>ppt_w</p:attrName>
                                        </p:attrNameLst>
                                      </p:cBhvr>
                                      <p:tavLst>
                                        <p:tav tm="0">
                                          <p:val>
                                            <p:fltVal val="0"/>
                                          </p:val>
                                        </p:tav>
                                        <p:tav tm="100000">
                                          <p:val>
                                            <p:strVal val="#ppt_w"/>
                                          </p:val>
                                        </p:tav>
                                      </p:tavLst>
                                    </p:anim>
                                    <p:anim calcmode="lin" valueType="num">
                                      <p:cBhvr>
                                        <p:cTn id="8" dur="900" fill="hold"/>
                                        <p:tgtEl>
                                          <p:spTgt spid="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4" name="Dr. Edward LeBron Fairbanks"/>
          <p:cNvSpPr txBox="1">
            <a:spLocks noGrp="1"/>
          </p:cNvSpPr>
          <p:nvPr>
            <p:ph type="body" sz="quarter" idx="1"/>
          </p:nvPr>
        </p:nvSpPr>
        <p:spPr>
          <a:xfrm>
            <a:off x="895035" y="1419727"/>
            <a:ext cx="22593930" cy="4377346"/>
          </a:xfrm>
          <a:prstGeom prst="rect">
            <a:avLst/>
          </a:prstGeom>
        </p:spPr>
        <p:txBody>
          <a:bodyPr anchor="ctr"/>
          <a:lstStyle>
            <a:lvl1pPr marL="0" indent="0" algn="ctr">
              <a:buSzTx/>
              <a:buNone/>
              <a:defRPr i="1">
                <a:latin typeface="Brandon Grotesque Bold"/>
                <a:ea typeface="Brandon Grotesque Bold"/>
                <a:cs typeface="Brandon Grotesque Bold"/>
                <a:sym typeface="Brandon Grotesque Bold"/>
              </a:defRPr>
            </a:lvl1pPr>
          </a:lstStyle>
          <a:p>
            <a:r>
              <a:t>Dr. Edward LeBron Fairbanks</a:t>
            </a:r>
          </a:p>
        </p:txBody>
      </p:sp>
      <p:sp>
        <p:nvSpPr>
          <p:cNvPr id="345" name="lfairbanks@boardserve.org…"/>
          <p:cNvSpPr txBox="1"/>
          <p:nvPr/>
        </p:nvSpPr>
        <p:spPr>
          <a:xfrm>
            <a:off x="895035" y="3874168"/>
            <a:ext cx="22593930" cy="6130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nSpc>
                <a:spcPct val="90000"/>
              </a:lnSpc>
              <a:spcBef>
                <a:spcPts val="4500"/>
              </a:spcBef>
              <a:defRPr sz="5000">
                <a:solidFill>
                  <a:schemeClr val="accent1">
                    <a:lumOff val="-13575"/>
                  </a:schemeClr>
                </a:solidFill>
                <a:latin typeface="Brandon Grotesque Medium"/>
                <a:ea typeface="Brandon Grotesque Medium"/>
                <a:cs typeface="Brandon Grotesque Medium"/>
                <a:sym typeface="Brandon Grotesque Medium"/>
              </a:defRPr>
            </a:pPr>
            <a:r>
              <a:rPr u="sng" dirty="0">
                <a:hlinkClick r:id="rId3"/>
              </a:rPr>
              <a:t>lfairbanks@boardserve.org</a:t>
            </a:r>
          </a:p>
          <a:p>
            <a:pPr>
              <a:lnSpc>
                <a:spcPct val="90000"/>
              </a:lnSpc>
              <a:spcBef>
                <a:spcPts val="4500"/>
              </a:spcBef>
              <a:defRPr sz="5000">
                <a:solidFill>
                  <a:schemeClr val="accent1">
                    <a:lumOff val="-13575"/>
                  </a:schemeClr>
                </a:solidFill>
                <a:latin typeface="Brandon Grotesque Medium"/>
                <a:ea typeface="Brandon Grotesque Medium"/>
                <a:cs typeface="Brandon Grotesque Medium"/>
                <a:sym typeface="Brandon Grotesque Medium"/>
              </a:defRPr>
            </a:pPr>
            <a:r>
              <a:rPr u="sng" dirty="0">
                <a:hlinkClick r:id="rId4"/>
              </a:rPr>
              <a:t>www.boardserve.org</a:t>
            </a:r>
          </a:p>
          <a:p>
            <a:pPr>
              <a:lnSpc>
                <a:spcPct val="90000"/>
              </a:lnSpc>
              <a:spcBef>
                <a:spcPts val="4500"/>
              </a:spcBef>
              <a:defRPr sz="5000">
                <a:solidFill>
                  <a:schemeClr val="accent1">
                    <a:lumOff val="-13575"/>
                  </a:schemeClr>
                </a:solidFill>
                <a:latin typeface="Brandon Grotesque Medium"/>
                <a:ea typeface="Brandon Grotesque Medium"/>
                <a:cs typeface="Brandon Grotesque Medium"/>
                <a:sym typeface="Brandon Grotesque Medium"/>
              </a:defRPr>
            </a:pPr>
            <a:r>
              <a:rPr dirty="0"/>
              <a:t>https://</a:t>
            </a:r>
            <a:r>
              <a:rPr dirty="0" err="1"/>
              <a:t>mvnu.whdl.org</a:t>
            </a:r>
            <a:r>
              <a:rPr dirty="0"/>
              <a:t>/collections/</a:t>
            </a:r>
            <a:r>
              <a:rPr dirty="0" err="1"/>
              <a:t>dr</a:t>
            </a:r>
            <a:r>
              <a:rPr dirty="0"/>
              <a:t>-e-</a:t>
            </a:r>
            <a:r>
              <a:rPr dirty="0" err="1"/>
              <a:t>lebron</a:t>
            </a:r>
            <a:r>
              <a:rPr dirty="0"/>
              <a:t>-</a:t>
            </a:r>
            <a:r>
              <a:rPr dirty="0" err="1"/>
              <a:t>fairbanks</a:t>
            </a:r>
            <a:r>
              <a:rPr dirty="0"/>
              <a:t>-collection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44"/>
                                        </p:tgtEl>
                                        <p:attrNameLst>
                                          <p:attrName>style.visibility</p:attrName>
                                        </p:attrNameLst>
                                      </p:cBhvr>
                                      <p:to>
                                        <p:strVal val="visible"/>
                                      </p:to>
                                    </p:set>
                                    <p:anim calcmode="lin" valueType="num">
                                      <p:cBhvr>
                                        <p:cTn id="7" dur="1000" fill="hold"/>
                                        <p:tgtEl>
                                          <p:spTgt spid="344"/>
                                        </p:tgtEl>
                                        <p:attrNameLst>
                                          <p:attrName>ppt_w</p:attrName>
                                        </p:attrNameLst>
                                      </p:cBhvr>
                                      <p:tavLst>
                                        <p:tav tm="0">
                                          <p:val>
                                            <p:fltVal val="0"/>
                                          </p:val>
                                        </p:tav>
                                        <p:tav tm="100000">
                                          <p:val>
                                            <p:strVal val="#ppt_w"/>
                                          </p:val>
                                        </p:tav>
                                      </p:tavLst>
                                    </p:anim>
                                    <p:anim calcmode="lin" valueType="num">
                                      <p:cBhvr>
                                        <p:cTn id="8" dur="1000" fill="hold"/>
                                        <p:tgtEl>
                                          <p:spTgt spid="34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2" nodeType="afterEffect">
                                  <p:stCondLst>
                                    <p:cond delay="0"/>
                                  </p:stCondLst>
                                  <p:iterate>
                                    <p:tmAbs val="0"/>
                                  </p:iterate>
                                  <p:childTnLst>
                                    <p:set>
                                      <p:cBhvr>
                                        <p:cTn id="11" fill="hold"/>
                                        <p:tgtEl>
                                          <p:spTgt spid="345"/>
                                        </p:tgtEl>
                                        <p:attrNameLst>
                                          <p:attrName>style.visibility</p:attrName>
                                        </p:attrNameLst>
                                      </p:cBhvr>
                                      <p:to>
                                        <p:strVal val="visible"/>
                                      </p:to>
                                    </p:set>
                                    <p:anim calcmode="lin" valueType="num">
                                      <p:cBhvr>
                                        <p:cTn id="12" dur="1000" fill="hold"/>
                                        <p:tgtEl>
                                          <p:spTgt spid="345"/>
                                        </p:tgtEl>
                                        <p:attrNameLst>
                                          <p:attrName>ppt_w</p:attrName>
                                        </p:attrNameLst>
                                      </p:cBhvr>
                                      <p:tavLst>
                                        <p:tav tm="0">
                                          <p:val>
                                            <p:fltVal val="0"/>
                                          </p:val>
                                        </p:tav>
                                        <p:tav tm="100000">
                                          <p:val>
                                            <p:strVal val="#ppt_w"/>
                                          </p:val>
                                        </p:tav>
                                      </p:tavLst>
                                    </p:anim>
                                    <p:anim calcmode="lin" valueType="num">
                                      <p:cBhvr>
                                        <p:cTn id="13" dur="1000" fill="hold"/>
                                        <p:tgtEl>
                                          <p:spTgt spid="3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animBg="1" advAuto="0"/>
      <p:bldP spid="345"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Image" descr="Image"/>
          <p:cNvPicPr>
            <a:picLocks noChangeAspect="1"/>
          </p:cNvPicPr>
          <p:nvPr/>
        </p:nvPicPr>
        <p:blipFill>
          <a:blip r:embed="rId2"/>
          <a:stretch>
            <a:fillRect/>
          </a:stretch>
        </p:blipFill>
        <p:spPr>
          <a:xfrm>
            <a:off x="11815255" y="-55511"/>
            <a:ext cx="13827022" cy="13827022"/>
          </a:xfrm>
          <a:prstGeom prst="rect">
            <a:avLst/>
          </a:prstGeom>
          <a:ln w="12700">
            <a:miter lim="400000"/>
          </a:ln>
        </p:spPr>
      </p:pic>
      <p:sp>
        <p:nvSpPr>
          <p:cNvPr id="348" name="bit.ly/MMLC-ELFairbanks"/>
          <p:cNvSpPr txBox="1"/>
          <p:nvPr/>
        </p:nvSpPr>
        <p:spPr>
          <a:xfrm>
            <a:off x="395791" y="9860857"/>
            <a:ext cx="10283413"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solidFill>
                  <a:srgbClr val="000000"/>
                </a:solidFill>
                <a:latin typeface="Brandon Grotesque Bold"/>
                <a:ea typeface="Brandon Grotesque Bold"/>
                <a:cs typeface="Brandon Grotesque Bold"/>
                <a:sym typeface="Brandon Grotesque Bold"/>
              </a:defRPr>
            </a:lvl1pPr>
          </a:lstStyle>
          <a:p>
            <a:r>
              <a:t>bit.ly/MMLC-ELFairbanks</a:t>
            </a:r>
          </a:p>
        </p:txBody>
      </p:sp>
      <p:sp>
        <p:nvSpPr>
          <p:cNvPr id="349" name="BOOK…"/>
          <p:cNvSpPr txBox="1">
            <a:spLocks noGrp="1"/>
          </p:cNvSpPr>
          <p:nvPr>
            <p:ph type="body" sz="quarter" idx="1"/>
          </p:nvPr>
        </p:nvSpPr>
        <p:spPr>
          <a:xfrm>
            <a:off x="1101908" y="1311513"/>
            <a:ext cx="8871179" cy="6812345"/>
          </a:xfrm>
          <a:prstGeom prst="rect">
            <a:avLst/>
          </a:prstGeom>
        </p:spPr>
        <p:txBody>
          <a:bodyPr anchor="ctr">
            <a:noAutofit/>
          </a:bodyPr>
          <a:lstStyle/>
          <a:p>
            <a:pPr marL="0" indent="0" algn="ctr" defTabSz="457200">
              <a:lnSpc>
                <a:spcPct val="100000"/>
              </a:lnSpc>
              <a:spcBef>
                <a:spcPts val="0"/>
              </a:spcBef>
              <a:buSzTx/>
              <a:buNone/>
              <a:defRPr sz="10000">
                <a:solidFill>
                  <a:srgbClr val="112357"/>
                </a:solidFill>
                <a:latin typeface="Brandon Grotesque Bold"/>
                <a:ea typeface="Brandon Grotesque Bold"/>
                <a:cs typeface="Brandon Grotesque Bold"/>
                <a:sym typeface="Brandon Grotesque Bold"/>
              </a:defRPr>
            </a:pPr>
            <a:r>
              <a:t>BOOK</a:t>
            </a:r>
          </a:p>
          <a:p>
            <a:pPr marL="0" indent="0" algn="ctr" defTabSz="457200">
              <a:lnSpc>
                <a:spcPct val="100000"/>
              </a:lnSpc>
              <a:spcBef>
                <a:spcPts val="0"/>
              </a:spcBef>
              <a:buSzTx/>
              <a:buNone/>
              <a:defRPr sz="10000">
                <a:solidFill>
                  <a:srgbClr val="112357"/>
                </a:solidFill>
                <a:latin typeface="Brandon Grotesque Bold"/>
                <a:ea typeface="Brandon Grotesque Bold"/>
                <a:cs typeface="Brandon Grotesque Bold"/>
                <a:sym typeface="Brandon Grotesque Bold"/>
              </a:defRPr>
            </a:pPr>
            <a:r>
              <a:t>AVAILABLE</a:t>
            </a:r>
          </a:p>
          <a:p>
            <a:pPr marL="0" indent="0" algn="ctr" defTabSz="457200">
              <a:lnSpc>
                <a:spcPct val="100000"/>
              </a:lnSpc>
              <a:spcBef>
                <a:spcPts val="0"/>
              </a:spcBef>
              <a:buSzTx/>
              <a:buNone/>
              <a:defRPr sz="10000">
                <a:solidFill>
                  <a:srgbClr val="112357"/>
                </a:solidFill>
                <a:latin typeface="Brandon Grotesque Bold"/>
                <a:ea typeface="Brandon Grotesque Bold"/>
                <a:cs typeface="Brandon Grotesque Bold"/>
                <a:sym typeface="Brandon Grotesque Bold"/>
              </a:defRPr>
            </a:pPr>
            <a:r>
              <a:t>AT AMAZON</a:t>
            </a:r>
          </a:p>
        </p:txBody>
      </p:sp>
      <p:sp>
        <p:nvSpPr>
          <p:cNvPr id="350" name="Kindle &amp; Paperback Editions"/>
          <p:cNvSpPr txBox="1"/>
          <p:nvPr/>
        </p:nvSpPr>
        <p:spPr>
          <a:xfrm>
            <a:off x="395791" y="7341332"/>
            <a:ext cx="10283413"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i="1">
                <a:solidFill>
                  <a:srgbClr val="000000"/>
                </a:solidFill>
                <a:latin typeface="Brandon Grotesque Light"/>
                <a:ea typeface="Brandon Grotesque Light"/>
                <a:cs typeface="Brandon Grotesque Light"/>
                <a:sym typeface="Brandon Grotesque Light"/>
              </a:defRPr>
            </a:lvl1pPr>
          </a:lstStyle>
          <a:p>
            <a:r>
              <a:t>Kindle &amp; Paperback Editions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47"/>
                                        </p:tgtEl>
                                        <p:attrNameLst>
                                          <p:attrName>style.visibility</p:attrName>
                                        </p:attrNameLst>
                                      </p:cBhvr>
                                      <p:to>
                                        <p:strVal val="visible"/>
                                      </p:to>
                                    </p:set>
                                    <p:anim calcmode="lin" valueType="num">
                                      <p:cBhvr>
                                        <p:cTn id="7" dur="1000" fill="hold"/>
                                        <p:tgtEl>
                                          <p:spTgt spid="347"/>
                                        </p:tgtEl>
                                        <p:attrNameLst>
                                          <p:attrName>ppt_w</p:attrName>
                                        </p:attrNameLst>
                                      </p:cBhvr>
                                      <p:tavLst>
                                        <p:tav tm="0">
                                          <p:val>
                                            <p:fltVal val="0"/>
                                          </p:val>
                                        </p:tav>
                                        <p:tav tm="100000">
                                          <p:val>
                                            <p:strVal val="#ppt_w"/>
                                          </p:val>
                                        </p:tav>
                                      </p:tavLst>
                                    </p:anim>
                                    <p:anim calcmode="lin" valueType="num">
                                      <p:cBhvr>
                                        <p:cTn id="8" dur="1000" fill="hold"/>
                                        <p:tgtEl>
                                          <p:spTgt spid="34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349"/>
                                        </p:tgtEl>
                                        <p:attrNameLst>
                                          <p:attrName>style.visibility</p:attrName>
                                        </p:attrNameLst>
                                      </p:cBhvr>
                                      <p:to>
                                        <p:strVal val="visible"/>
                                      </p:to>
                                    </p:set>
                                    <p:anim calcmode="lin" valueType="num">
                                      <p:cBhvr>
                                        <p:cTn id="12" dur="1000" fill="hold"/>
                                        <p:tgtEl>
                                          <p:spTgt spid="349"/>
                                        </p:tgtEl>
                                        <p:attrNameLst>
                                          <p:attrName>ppt_x</p:attrName>
                                        </p:attrNameLst>
                                      </p:cBhvr>
                                      <p:tavLst>
                                        <p:tav tm="0">
                                          <p:val>
                                            <p:strVal val="#ppt_x"/>
                                          </p:val>
                                        </p:tav>
                                        <p:tav tm="100000">
                                          <p:val>
                                            <p:strVal val="#ppt_x"/>
                                          </p:val>
                                        </p:tav>
                                      </p:tavLst>
                                    </p:anim>
                                    <p:anim calcmode="lin" valueType="num">
                                      <p:cBhvr>
                                        <p:cTn id="13" dur="1000" fill="hold"/>
                                        <p:tgtEl>
                                          <p:spTgt spid="34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350"/>
                                        </p:tgtEl>
                                        <p:attrNameLst>
                                          <p:attrName>style.visibility</p:attrName>
                                        </p:attrNameLst>
                                      </p:cBhvr>
                                      <p:to>
                                        <p:strVal val="visible"/>
                                      </p:to>
                                    </p:set>
                                    <p:anim calcmode="lin" valueType="num">
                                      <p:cBhvr>
                                        <p:cTn id="17" dur="1000" fill="hold"/>
                                        <p:tgtEl>
                                          <p:spTgt spid="350"/>
                                        </p:tgtEl>
                                        <p:attrNameLst>
                                          <p:attrName>ppt_x</p:attrName>
                                        </p:attrNameLst>
                                      </p:cBhvr>
                                      <p:tavLst>
                                        <p:tav tm="0">
                                          <p:val>
                                            <p:strVal val="#ppt_x"/>
                                          </p:val>
                                        </p:tav>
                                        <p:tav tm="100000">
                                          <p:val>
                                            <p:strVal val="#ppt_x"/>
                                          </p:val>
                                        </p:tav>
                                      </p:tavLst>
                                    </p:anim>
                                    <p:anim calcmode="lin" valueType="num">
                                      <p:cBhvr>
                                        <p:cTn id="18" dur="1000" fill="hold"/>
                                        <p:tgtEl>
                                          <p:spTgt spid="35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grpId="4" nodeType="afterEffect">
                                  <p:stCondLst>
                                    <p:cond delay="0"/>
                                  </p:stCondLst>
                                  <p:iterate type="lt">
                                    <p:tmAbs val="0"/>
                                  </p:iterate>
                                  <p:childTnLst>
                                    <p:set>
                                      <p:cBhvr>
                                        <p:cTn id="21" fill="hold"/>
                                        <p:tgtEl>
                                          <p:spTgt spid="348"/>
                                        </p:tgtEl>
                                        <p:attrNameLst>
                                          <p:attrName>style.visibility</p:attrName>
                                        </p:attrNameLst>
                                      </p:cBhvr>
                                      <p:to>
                                        <p:strVal val="visible"/>
                                      </p:to>
                                    </p:set>
                                    <p:anim calcmode="lin" valueType="num">
                                      <p:cBhvr>
                                        <p:cTn id="22" dur="1000" fill="hold"/>
                                        <p:tgtEl>
                                          <p:spTgt spid="348"/>
                                        </p:tgtEl>
                                        <p:attrNameLst>
                                          <p:attrName>ppt_x</p:attrName>
                                        </p:attrNameLst>
                                      </p:cBhvr>
                                      <p:tavLst>
                                        <p:tav tm="0">
                                          <p:val>
                                            <p:strVal val="0-#ppt_w/2"/>
                                          </p:val>
                                        </p:tav>
                                        <p:tav tm="100000">
                                          <p:val>
                                            <p:strVal val="#ppt_x"/>
                                          </p:val>
                                        </p:tav>
                                      </p:tavLst>
                                    </p:anim>
                                    <p:anim calcmode="lin" valueType="num">
                                      <p:cBhvr>
                                        <p:cTn id="23" dur="1000" fill="hold"/>
                                        <p:tgtEl>
                                          <p:spTgt spid="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1" animBg="1" advAuto="0"/>
      <p:bldP spid="348" grpId="4" animBg="1" advAuto="0"/>
      <p:bldP spid="349" grpId="2" animBg="1" advAuto="0"/>
      <p:bldP spid="350"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8" name="“…leading others begins with leading myself.”"/>
          <p:cNvSpPr txBox="1">
            <a:spLocks noGrp="1"/>
          </p:cNvSpPr>
          <p:nvPr>
            <p:ph type="title"/>
          </p:nvPr>
        </p:nvSpPr>
        <p:spPr>
          <a:xfrm>
            <a:off x="6904167" y="10202780"/>
            <a:ext cx="10575665" cy="2959768"/>
          </a:xfrm>
          <a:prstGeom prst="rect">
            <a:avLst/>
          </a:prstGeom>
        </p:spPr>
        <p:txBody>
          <a:bodyPr/>
          <a:lstStyle>
            <a:lvl1pPr algn="ctr">
              <a:lnSpc>
                <a:spcPct val="90000"/>
              </a:lnSpc>
              <a:spcBef>
                <a:spcPts val="4500"/>
              </a:spcBef>
              <a:defRPr sz="7000" b="0" spc="0">
                <a:solidFill>
                  <a:srgbClr val="000000"/>
                </a:solidFill>
                <a:latin typeface="Brandon Grotesque Light"/>
                <a:ea typeface="Brandon Grotesque Light"/>
                <a:cs typeface="Brandon Grotesque Light"/>
                <a:sym typeface="Brandon Grotesque Light"/>
              </a:defRPr>
            </a:lvl1pPr>
          </a:lstStyle>
          <a:p>
            <a:r>
              <a:rPr dirty="0"/>
              <a:t>“…leading others begins with leading myself.”</a:t>
            </a:r>
          </a:p>
        </p:txBody>
      </p:sp>
      <p:sp>
        <p:nvSpPr>
          <p:cNvPr id="169" name="2. Myanmar Evangelical…"/>
          <p:cNvSpPr txBox="1"/>
          <p:nvPr/>
        </p:nvSpPr>
        <p:spPr>
          <a:xfrm>
            <a:off x="5625920" y="5456903"/>
            <a:ext cx="13132160" cy="3695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nSpc>
                <a:spcPct val="50000"/>
              </a:lnSpc>
              <a:spcBef>
                <a:spcPts val="4500"/>
              </a:spcBef>
              <a:defRPr sz="7000">
                <a:solidFill>
                  <a:srgbClr val="000000"/>
                </a:solidFill>
                <a:latin typeface="Brandon Grotesque Medium"/>
                <a:ea typeface="Brandon Grotesque Medium"/>
                <a:cs typeface="Brandon Grotesque Medium"/>
                <a:sym typeface="Brandon Grotesque Medium"/>
              </a:defRPr>
            </a:pPr>
            <a:r>
              <a:rPr dirty="0"/>
              <a:t>2. Myanmar Evangelical</a:t>
            </a:r>
          </a:p>
          <a:p>
            <a:pPr>
              <a:lnSpc>
                <a:spcPct val="50000"/>
              </a:lnSpc>
              <a:spcBef>
                <a:spcPts val="4500"/>
              </a:spcBef>
              <a:defRPr sz="7000">
                <a:solidFill>
                  <a:srgbClr val="000000"/>
                </a:solidFill>
                <a:latin typeface="Brandon Grotesque Medium"/>
                <a:ea typeface="Brandon Grotesque Medium"/>
                <a:cs typeface="Brandon Grotesque Medium"/>
                <a:sym typeface="Brandon Grotesque Medium"/>
              </a:defRPr>
            </a:pPr>
            <a:r>
              <a:rPr dirty="0"/>
              <a:t>Alliance Seminar</a:t>
            </a:r>
          </a:p>
        </p:txBody>
      </p:sp>
      <p:sp>
        <p:nvSpPr>
          <p:cNvPr id="170" name="Two Personal Vignettes"/>
          <p:cNvSpPr txBox="1"/>
          <p:nvPr/>
        </p:nvSpPr>
        <p:spPr>
          <a:xfrm>
            <a:off x="5829017" y="2302945"/>
            <a:ext cx="12725966" cy="226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70000" lnSpcReduction="20000"/>
          </a:bodyPr>
          <a:lstStyle>
            <a:lvl1pPr>
              <a:lnSpc>
                <a:spcPct val="80000"/>
              </a:lnSpc>
              <a:defRPr sz="15000" spc="-300">
                <a:solidFill>
                  <a:schemeClr val="accent1">
                    <a:hueOff val="114395"/>
                    <a:lumOff val="-24975"/>
                  </a:schemeClr>
                </a:solidFill>
                <a:latin typeface="Beyond Infinity"/>
                <a:ea typeface="Beyond Infinity"/>
                <a:cs typeface="Beyond Infinity"/>
                <a:sym typeface="Beyond Infinity"/>
              </a:defRPr>
            </a:lvl1pPr>
          </a:lstStyle>
          <a:p>
            <a:r>
              <a:rPr dirty="0"/>
              <a:t>Two Personal Vignettes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1. Consistency and Integrity;"/>
          <p:cNvSpPr txBox="1">
            <a:spLocks noGrp="1"/>
          </p:cNvSpPr>
          <p:nvPr>
            <p:ph type="title"/>
          </p:nvPr>
        </p:nvSpPr>
        <p:spPr>
          <a:xfrm>
            <a:off x="989082" y="4165805"/>
            <a:ext cx="22155114" cy="1665007"/>
          </a:xfrm>
          <a:prstGeom prst="rect">
            <a:avLst/>
          </a:prstGeom>
        </p:spPr>
        <p:txBody>
          <a:bodyPr>
            <a:noAutofit/>
          </a:bodyPr>
          <a:lstStyle>
            <a:lvl1pPr>
              <a:lnSpc>
                <a:spcPct val="90000"/>
              </a:lnSpc>
              <a:spcBef>
                <a:spcPts val="4500"/>
              </a:spcBef>
              <a:defRPr sz="7000" b="0" spc="0">
                <a:solidFill>
                  <a:srgbClr val="000000"/>
                </a:solidFill>
                <a:latin typeface="Brandon Grotesque Medium"/>
                <a:ea typeface="Brandon Grotesque Medium"/>
                <a:cs typeface="Brandon Grotesque Medium"/>
                <a:sym typeface="Brandon Grotesque Medium"/>
              </a:defRPr>
            </a:lvl1pPr>
          </a:lstStyle>
          <a:p>
            <a:r>
              <a:t>1. Consistency and Integrity;</a:t>
            </a:r>
          </a:p>
        </p:txBody>
      </p:sp>
      <p:sp>
        <p:nvSpPr>
          <p:cNvPr id="173" name="Two Personal Vignettes"/>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Two Personal Vignettes</a:t>
            </a:r>
          </a:p>
        </p:txBody>
      </p:sp>
      <p:sp>
        <p:nvSpPr>
          <p:cNvPr id="174" name="Myanmar Evangelical Alliance Seminar, Yangon, Myanma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Myanmar Evangelical Alliance Seminar, Yangon, Myanmar.</a:t>
            </a:r>
          </a:p>
        </p:txBody>
      </p:sp>
      <p:sp>
        <p:nvSpPr>
          <p:cNvPr id="175" name="2. Communication and Transparency;"/>
          <p:cNvSpPr txBox="1"/>
          <p:nvPr/>
        </p:nvSpPr>
        <p:spPr>
          <a:xfrm>
            <a:off x="934582" y="5628914"/>
            <a:ext cx="22155114" cy="1665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2. Communication and Transparency;</a:t>
            </a:r>
          </a:p>
        </p:txBody>
      </p:sp>
      <p:sp>
        <p:nvSpPr>
          <p:cNvPr id="176" name="4. Competence and Humility; and"/>
          <p:cNvSpPr txBox="1"/>
          <p:nvPr/>
        </p:nvSpPr>
        <p:spPr>
          <a:xfrm>
            <a:off x="934582" y="8505217"/>
            <a:ext cx="2215511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4. Competence and Humility; and</a:t>
            </a:r>
          </a:p>
        </p:txBody>
      </p:sp>
      <p:sp>
        <p:nvSpPr>
          <p:cNvPr id="177" name="3. Confidentiality and Courageous Conversations;"/>
          <p:cNvSpPr txBox="1"/>
          <p:nvPr/>
        </p:nvSpPr>
        <p:spPr>
          <a:xfrm>
            <a:off x="934582" y="7042108"/>
            <a:ext cx="22155114"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3. Confidentiality and Courageous Conversations;</a:t>
            </a:r>
          </a:p>
        </p:txBody>
      </p:sp>
      <p:sp>
        <p:nvSpPr>
          <p:cNvPr id="178" name="5. Caring Relationships, Discipline, and a “Non-anxious” presence."/>
          <p:cNvSpPr txBox="1"/>
          <p:nvPr/>
        </p:nvSpPr>
        <p:spPr>
          <a:xfrm>
            <a:off x="934582" y="9918410"/>
            <a:ext cx="23789620" cy="2599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90000"/>
              </a:lnSpc>
              <a:spcBef>
                <a:spcPts val="4500"/>
              </a:spcBef>
              <a:defRPr sz="7000">
                <a:solidFill>
                  <a:srgbClr val="000000"/>
                </a:solidFill>
                <a:latin typeface="Brandon Grotesque Medium"/>
                <a:ea typeface="Brandon Grotesque Medium"/>
                <a:cs typeface="Brandon Grotesque Medium"/>
                <a:sym typeface="Brandon Grotesque Medium"/>
              </a:defRPr>
            </a:lvl1pPr>
          </a:lstStyle>
          <a:p>
            <a:r>
              <a:t>5. Caring Relationships, Discipline, and a “Non-anxious” presence.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ppt_x</p:attrName>
                                        </p:attrNameLst>
                                      </p:cBhvr>
                                      <p:tavLst>
                                        <p:tav tm="0">
                                          <p:val>
                                            <p:strVal val="0-#ppt_w/2"/>
                                          </p:val>
                                        </p:tav>
                                        <p:tav tm="100000">
                                          <p:val>
                                            <p:strVal val="#ppt_x"/>
                                          </p:val>
                                        </p:tav>
                                      </p:tavLst>
                                    </p:anim>
                                    <p:anim calcmode="lin" valueType="num">
                                      <p:cBhvr>
                                        <p:cTn id="8"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75"/>
                                        </p:tgtEl>
                                        <p:attrNameLst>
                                          <p:attrName>style.visibility</p:attrName>
                                        </p:attrNameLst>
                                      </p:cBhvr>
                                      <p:to>
                                        <p:strVal val="visible"/>
                                      </p:to>
                                    </p:set>
                                    <p:anim calcmode="lin" valueType="num">
                                      <p:cBhvr>
                                        <p:cTn id="13" dur="1000" fill="hold"/>
                                        <p:tgtEl>
                                          <p:spTgt spid="175"/>
                                        </p:tgtEl>
                                        <p:attrNameLst>
                                          <p:attrName>ppt_x</p:attrName>
                                        </p:attrNameLst>
                                      </p:cBhvr>
                                      <p:tavLst>
                                        <p:tav tm="0">
                                          <p:val>
                                            <p:strVal val="0-#ppt_w/2"/>
                                          </p:val>
                                        </p:tav>
                                        <p:tav tm="100000">
                                          <p:val>
                                            <p:strVal val="#ppt_x"/>
                                          </p:val>
                                        </p:tav>
                                      </p:tavLst>
                                    </p:anim>
                                    <p:anim calcmode="lin" valueType="num">
                                      <p:cBhvr>
                                        <p:cTn id="14" dur="1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77"/>
                                        </p:tgtEl>
                                        <p:attrNameLst>
                                          <p:attrName>style.visibility</p:attrName>
                                        </p:attrNameLst>
                                      </p:cBhvr>
                                      <p:to>
                                        <p:strVal val="visible"/>
                                      </p:to>
                                    </p:set>
                                    <p:anim calcmode="lin" valueType="num">
                                      <p:cBhvr>
                                        <p:cTn id="19" dur="1000" fill="hold"/>
                                        <p:tgtEl>
                                          <p:spTgt spid="177"/>
                                        </p:tgtEl>
                                        <p:attrNameLst>
                                          <p:attrName>ppt_x</p:attrName>
                                        </p:attrNameLst>
                                      </p:cBhvr>
                                      <p:tavLst>
                                        <p:tav tm="0">
                                          <p:val>
                                            <p:strVal val="0-#ppt_w/2"/>
                                          </p:val>
                                        </p:tav>
                                        <p:tav tm="100000">
                                          <p:val>
                                            <p:strVal val="#ppt_x"/>
                                          </p:val>
                                        </p:tav>
                                      </p:tavLst>
                                    </p:anim>
                                    <p:anim calcmode="lin" valueType="num">
                                      <p:cBhvr>
                                        <p:cTn id="20" dur="10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76"/>
                                        </p:tgtEl>
                                        <p:attrNameLst>
                                          <p:attrName>style.visibility</p:attrName>
                                        </p:attrNameLst>
                                      </p:cBhvr>
                                      <p:to>
                                        <p:strVal val="visible"/>
                                      </p:to>
                                    </p:set>
                                    <p:anim calcmode="lin" valueType="num">
                                      <p:cBhvr>
                                        <p:cTn id="25" dur="1000" fill="hold"/>
                                        <p:tgtEl>
                                          <p:spTgt spid="176"/>
                                        </p:tgtEl>
                                        <p:attrNameLst>
                                          <p:attrName>ppt_x</p:attrName>
                                        </p:attrNameLst>
                                      </p:cBhvr>
                                      <p:tavLst>
                                        <p:tav tm="0">
                                          <p:val>
                                            <p:strVal val="0-#ppt_w/2"/>
                                          </p:val>
                                        </p:tav>
                                        <p:tav tm="100000">
                                          <p:val>
                                            <p:strVal val="#ppt_x"/>
                                          </p:val>
                                        </p:tav>
                                      </p:tavLst>
                                    </p:anim>
                                    <p:anim calcmode="lin" valueType="num">
                                      <p:cBhvr>
                                        <p:cTn id="26"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78"/>
                                        </p:tgtEl>
                                        <p:attrNameLst>
                                          <p:attrName>style.visibility</p:attrName>
                                        </p:attrNameLst>
                                      </p:cBhvr>
                                      <p:to>
                                        <p:strVal val="visible"/>
                                      </p:to>
                                    </p:set>
                                    <p:anim calcmode="lin" valueType="num">
                                      <p:cBhvr>
                                        <p:cTn id="31" dur="1000" fill="hold"/>
                                        <p:tgtEl>
                                          <p:spTgt spid="178"/>
                                        </p:tgtEl>
                                        <p:attrNameLst>
                                          <p:attrName>ppt_x</p:attrName>
                                        </p:attrNameLst>
                                      </p:cBhvr>
                                      <p:tavLst>
                                        <p:tav tm="0">
                                          <p:val>
                                            <p:strVal val="0-#ppt_w/2"/>
                                          </p:val>
                                        </p:tav>
                                        <p:tav tm="100000">
                                          <p:val>
                                            <p:strVal val="#ppt_x"/>
                                          </p:val>
                                        </p:tav>
                                      </p:tavLst>
                                    </p:anim>
                                    <p:anim calcmode="lin" valueType="num">
                                      <p:cBhvr>
                                        <p:cTn id="32" dur="10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P spid="175" grpId="2" animBg="1" advAuto="0"/>
      <p:bldP spid="176" grpId="4" animBg="1" advAuto="0"/>
      <p:bldP spid="177" grpId="3" animBg="1" advAuto="0"/>
      <p:bldP spid="178"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Leadership Character"/>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Leadership Character</a:t>
            </a:r>
          </a:p>
        </p:txBody>
      </p:sp>
      <p:sp>
        <p:nvSpPr>
          <p:cNvPr id="181"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182" name="“A person of leadership character has qualities or pattern of behavior that distinguishes them from people who are not leaders.”…"/>
          <p:cNvSpPr txBox="1">
            <a:spLocks noGrp="1"/>
          </p:cNvSpPr>
          <p:nvPr>
            <p:ph type="body" sz="half" idx="1"/>
          </p:nvPr>
        </p:nvSpPr>
        <p:spPr>
          <a:xfrm>
            <a:off x="800086" y="4060476"/>
            <a:ext cx="22783828" cy="3616063"/>
          </a:xfrm>
          <a:prstGeom prst="rect">
            <a:avLst/>
          </a:prstGeom>
        </p:spPr>
        <p:txBody>
          <a:bodyPr>
            <a:noAutofit/>
          </a:bodyPr>
          <a:lstStyle/>
          <a:p>
            <a:pPr marL="638923" indent="-469900" algn="ctr">
              <a:spcBef>
                <a:spcPts val="0"/>
              </a:spcBef>
              <a:buSzTx/>
              <a:buNone/>
              <a:defRPr spc="-140"/>
            </a:pPr>
            <a:r>
              <a:rPr dirty="0"/>
              <a:t>“A person of leadership character has qualities or pattern of behavior that distinguishes them from people who are not leaders.”</a:t>
            </a:r>
          </a:p>
          <a:p>
            <a:pPr marL="638923" indent="-469900" algn="ctr">
              <a:spcBef>
                <a:spcPts val="0"/>
              </a:spcBef>
              <a:buSzTx/>
              <a:buNone/>
              <a:defRPr i="1" spc="-140">
                <a:latin typeface="Brandon Grotesque Light"/>
                <a:ea typeface="Brandon Grotesque Light"/>
                <a:cs typeface="Brandon Grotesque Light"/>
                <a:sym typeface="Brandon Grotesque Light"/>
              </a:defRPr>
            </a:pPr>
            <a:r>
              <a:rPr sz="5000" spc="-100" dirty="0"/>
              <a:t>Richard Leslie Parrott (2002)</a:t>
            </a:r>
          </a:p>
        </p:txBody>
      </p:sp>
      <p:sp>
        <p:nvSpPr>
          <p:cNvPr id="183" name="“Leadership character engenders the trust of those we lead.”…"/>
          <p:cNvSpPr txBox="1"/>
          <p:nvPr/>
        </p:nvSpPr>
        <p:spPr>
          <a:xfrm>
            <a:off x="800086" y="9165872"/>
            <a:ext cx="22783828" cy="2536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638923" indent="-469900">
              <a:lnSpc>
                <a:spcPct val="90000"/>
              </a:lnSpc>
              <a:defRPr sz="7000" spc="-140">
                <a:solidFill>
                  <a:srgbClr val="000000"/>
                </a:solidFill>
                <a:latin typeface="Brandon Grotesque Medium"/>
                <a:ea typeface="Brandon Grotesque Medium"/>
                <a:cs typeface="Brandon Grotesque Medium"/>
                <a:sym typeface="Brandon Grotesque Medium"/>
              </a:defRPr>
            </a:pPr>
            <a:r>
              <a:rPr dirty="0"/>
              <a:t>“Leadership character engenders the trust of those we lead.”</a:t>
            </a:r>
          </a:p>
          <a:p>
            <a:pPr marL="638923" indent="-469900">
              <a:lnSpc>
                <a:spcPct val="90000"/>
              </a:lnSpc>
              <a:defRPr sz="5000" i="1" spc="-100">
                <a:solidFill>
                  <a:srgbClr val="000000"/>
                </a:solidFill>
                <a:latin typeface="Brandon Grotesque Light"/>
                <a:ea typeface="Brandon Grotesque Light"/>
                <a:cs typeface="Brandon Grotesque Light"/>
                <a:sym typeface="Brandon Grotesque Light"/>
              </a:defRPr>
            </a:pPr>
            <a:r>
              <a:rPr dirty="0"/>
              <a:t>E. Lebron Fairbanks (2021)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1000" fill="hold"/>
                                        <p:tgtEl>
                                          <p:spTgt spid="182"/>
                                        </p:tgtEl>
                                        <p:attrNameLst>
                                          <p:attrName>ppt_w</p:attrName>
                                        </p:attrNameLst>
                                      </p:cBhvr>
                                      <p:tavLst>
                                        <p:tav tm="0">
                                          <p:val>
                                            <p:fltVal val="0"/>
                                          </p:val>
                                        </p:tav>
                                        <p:tav tm="100000">
                                          <p:val>
                                            <p:strVal val="#ppt_w"/>
                                          </p:val>
                                        </p:tav>
                                      </p:tavLst>
                                    </p:anim>
                                    <p:anim calcmode="lin" valueType="num">
                                      <p:cBhvr>
                                        <p:cTn id="8" dur="1000" fill="hold"/>
                                        <p:tgtEl>
                                          <p:spTgt spid="1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83"/>
                                        </p:tgtEl>
                                        <p:attrNameLst>
                                          <p:attrName>style.visibility</p:attrName>
                                        </p:attrNameLst>
                                      </p:cBhvr>
                                      <p:to>
                                        <p:strVal val="visible"/>
                                      </p:to>
                                    </p:set>
                                    <p:anim calcmode="lin" valueType="num">
                                      <p:cBhvr>
                                        <p:cTn id="13" dur="1000" fill="hold"/>
                                        <p:tgtEl>
                                          <p:spTgt spid="183"/>
                                        </p:tgtEl>
                                        <p:attrNameLst>
                                          <p:attrName>ppt_w</p:attrName>
                                        </p:attrNameLst>
                                      </p:cBhvr>
                                      <p:tavLst>
                                        <p:tav tm="0">
                                          <p:val>
                                            <p:fltVal val="0"/>
                                          </p:val>
                                        </p:tav>
                                        <p:tav tm="100000">
                                          <p:val>
                                            <p:strVal val="#ppt_w"/>
                                          </p:val>
                                        </p:tav>
                                      </p:tavLst>
                                    </p:anim>
                                    <p:anim calcmode="lin" valueType="num">
                                      <p:cBhvr>
                                        <p:cTn id="14" dur="1000" fill="hold"/>
                                        <p:tgtEl>
                                          <p:spTgt spid="1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3"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 name="Leadership Character"/>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Leadership Character</a:t>
            </a:r>
          </a:p>
        </p:txBody>
      </p:sp>
      <p:sp>
        <p:nvSpPr>
          <p:cNvPr id="186"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187" name="Character springs from the core values by which we build our lives."/>
          <p:cNvSpPr txBox="1">
            <a:spLocks noGrp="1"/>
          </p:cNvSpPr>
          <p:nvPr>
            <p:ph type="body" sz="quarter" idx="1"/>
          </p:nvPr>
        </p:nvSpPr>
        <p:spPr>
          <a:xfrm>
            <a:off x="3029077" y="3592809"/>
            <a:ext cx="18325846" cy="3558952"/>
          </a:xfrm>
          <a:prstGeom prst="rect">
            <a:avLst/>
          </a:prstGeom>
        </p:spPr>
        <p:txBody>
          <a:bodyPr>
            <a:noAutofit/>
          </a:bodyPr>
          <a:lstStyle>
            <a:lvl1pPr marL="638923" indent="-469900" algn="ctr">
              <a:spcBef>
                <a:spcPts val="0"/>
              </a:spcBef>
              <a:buSzTx/>
              <a:buNone/>
              <a:defRPr sz="8000" spc="-159"/>
            </a:lvl1pPr>
          </a:lstStyle>
          <a:p>
            <a:r>
              <a:t>Character springs from the core values by which we build our lives.</a:t>
            </a:r>
          </a:p>
        </p:txBody>
      </p:sp>
      <p:sp>
        <p:nvSpPr>
          <p:cNvPr id="188" name="“LEADERSHIP CHARACTER refers to the qualities or values that shape the leader’s motivations, responses, and moral actions in the home, on the job, and in cultural and faith communities, especially as expressed through communication, relationships, decisi"/>
          <p:cNvSpPr txBox="1"/>
          <p:nvPr/>
        </p:nvSpPr>
        <p:spPr>
          <a:xfrm>
            <a:off x="800086" y="7299816"/>
            <a:ext cx="22783828" cy="5829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90000"/>
              </a:lnSpc>
              <a:spcBef>
                <a:spcPts val="4500"/>
              </a:spcBef>
              <a:defRPr sz="6000">
                <a:solidFill>
                  <a:srgbClr val="000000"/>
                </a:solidFill>
                <a:latin typeface="Brandon Grotesque Regular"/>
                <a:ea typeface="Brandon Grotesque Regular"/>
                <a:cs typeface="Brandon Grotesque Regular"/>
                <a:sym typeface="Brandon Grotesque Regular"/>
              </a:defRPr>
            </a:pPr>
            <a:r>
              <a:rPr dirty="0"/>
              <a:t>“</a:t>
            </a:r>
            <a:r>
              <a:rPr i="1" dirty="0">
                <a:solidFill>
                  <a:srgbClr val="314790"/>
                </a:solidFill>
                <a:latin typeface="Brandon Grotesque Bold"/>
                <a:ea typeface="Brandon Grotesque Bold"/>
                <a:cs typeface="Brandon Grotesque Bold"/>
                <a:sym typeface="Brandon Grotesque Bold"/>
              </a:rPr>
              <a:t>LEADERSHIP CHARACTER</a:t>
            </a:r>
            <a:r>
              <a:rPr dirty="0"/>
              <a:t> refers to the qualities or values that shape the leader’s motivations, responses, and moral actions in the home, on the job, and in cultural and faith communities, especially as expressed through communication, relationships, decision-making, and development of trust.”</a:t>
            </a:r>
          </a:p>
          <a:p>
            <a:pPr marL="638923" indent="-469900">
              <a:lnSpc>
                <a:spcPct val="90000"/>
              </a:lnSpc>
              <a:defRPr sz="5000" i="1" spc="-100">
                <a:solidFill>
                  <a:srgbClr val="000000"/>
                </a:solidFill>
                <a:latin typeface="Brandon Grotesque Light"/>
                <a:ea typeface="Brandon Grotesque Light"/>
                <a:cs typeface="Brandon Grotesque Light"/>
                <a:sym typeface="Brandon Grotesque Light"/>
              </a:defRPr>
            </a:pPr>
            <a:r>
              <a:rPr dirty="0"/>
              <a:t>E. Lebron Fairbanks (2021)</a:t>
            </a:r>
          </a:p>
          <a:p>
            <a:pPr algn="l">
              <a:lnSpc>
                <a:spcPct val="90000"/>
              </a:lnSpc>
              <a:spcBef>
                <a:spcPts val="4500"/>
              </a:spcBef>
              <a:defRPr sz="6000">
                <a:solidFill>
                  <a:srgbClr val="000000"/>
                </a:solidFill>
                <a:latin typeface="Brandon Grotesque Regular"/>
                <a:ea typeface="Brandon Grotesque Regular"/>
                <a:cs typeface="Brandon Grotesque Regular"/>
                <a:sym typeface="Brandon Grotesque Regular"/>
              </a:defRPr>
            </a:pP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7"/>
                                        </p:tgtEl>
                                        <p:attrNameLst>
                                          <p:attrName>style.visibility</p:attrName>
                                        </p:attrNameLst>
                                      </p:cBhvr>
                                      <p:to>
                                        <p:strVal val="visible"/>
                                      </p:to>
                                    </p:set>
                                    <p:anim calcmode="lin" valueType="num">
                                      <p:cBhvr>
                                        <p:cTn id="7" dur="1000" fill="hold"/>
                                        <p:tgtEl>
                                          <p:spTgt spid="187"/>
                                        </p:tgtEl>
                                        <p:attrNameLst>
                                          <p:attrName>ppt_w</p:attrName>
                                        </p:attrNameLst>
                                      </p:cBhvr>
                                      <p:tavLst>
                                        <p:tav tm="0">
                                          <p:val>
                                            <p:fltVal val="0"/>
                                          </p:val>
                                        </p:tav>
                                        <p:tav tm="100000">
                                          <p:val>
                                            <p:strVal val="#ppt_w"/>
                                          </p:val>
                                        </p:tav>
                                      </p:tavLst>
                                    </p:anim>
                                    <p:anim calcmode="lin" valueType="num">
                                      <p:cBhvr>
                                        <p:cTn id="8" dur="1000" fill="hold"/>
                                        <p:tgtEl>
                                          <p:spTgt spid="18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88"/>
                                        </p:tgtEl>
                                        <p:attrNameLst>
                                          <p:attrName>style.visibility</p:attrName>
                                        </p:attrNameLst>
                                      </p:cBhvr>
                                      <p:to>
                                        <p:strVal val="visible"/>
                                      </p:to>
                                    </p:set>
                                    <p:anim calcmode="lin" valueType="num">
                                      <p:cBhvr>
                                        <p:cTn id="13" dur="1000" fill="hold"/>
                                        <p:tgtEl>
                                          <p:spTgt spid="188"/>
                                        </p:tgtEl>
                                        <p:attrNameLst>
                                          <p:attrName>ppt_w</p:attrName>
                                        </p:attrNameLst>
                                      </p:cBhvr>
                                      <p:tavLst>
                                        <p:tav tm="0">
                                          <p:val>
                                            <p:fltVal val="0"/>
                                          </p:val>
                                        </p:tav>
                                        <p:tav tm="100000">
                                          <p:val>
                                            <p:strVal val="#ppt_w"/>
                                          </p:val>
                                        </p:tav>
                                      </p:tavLst>
                                    </p:anim>
                                    <p:anim calcmode="lin" valueType="num">
                                      <p:cBhvr>
                                        <p:cTn id="14" dur="1000" fill="hold"/>
                                        <p:tgtEl>
                                          <p:spTgt spid="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animBg="1" advAuto="0"/>
      <p:bldP spid="188"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nd the things you have heard me say in the presence of many witnesses entrust to reliable people who will also be qualified to teach others.”…"/>
          <p:cNvSpPr txBox="1">
            <a:spLocks noGrp="1"/>
          </p:cNvSpPr>
          <p:nvPr>
            <p:ph type="body" sz="half" idx="1"/>
          </p:nvPr>
        </p:nvSpPr>
        <p:spPr>
          <a:xfrm>
            <a:off x="717180" y="975196"/>
            <a:ext cx="10422007" cy="11765608"/>
          </a:xfrm>
          <a:prstGeom prst="rect">
            <a:avLst/>
          </a:prstGeom>
        </p:spPr>
        <p:txBody>
          <a:bodyPr anchor="ctr"/>
          <a:lstStyle/>
          <a:p>
            <a:pPr marL="0" indent="0" algn="r" defTabSz="352043">
              <a:lnSpc>
                <a:spcPct val="120000"/>
              </a:lnSpc>
              <a:spcBef>
                <a:spcPts val="0"/>
              </a:spcBef>
              <a:buSzTx/>
              <a:buNone/>
              <a:defRPr sz="7700">
                <a:solidFill>
                  <a:srgbClr val="112357"/>
                </a:solidFill>
                <a:latin typeface="Brandon Grotesque Bold"/>
                <a:ea typeface="Brandon Grotesque Bold"/>
                <a:cs typeface="Brandon Grotesque Bold"/>
                <a:sym typeface="Brandon Grotesque Bold"/>
              </a:defRPr>
            </a:pPr>
            <a:r>
              <a:rPr dirty="0"/>
              <a:t>“</a:t>
            </a:r>
            <a:r>
              <a:rPr i="1" dirty="0"/>
              <a:t>And the things you have heard me say in the presence of many witnesses entrust to reliable people who will also be qualified </a:t>
            </a:r>
            <a:endParaRPr lang="en-US" i="1" dirty="0"/>
          </a:p>
          <a:p>
            <a:pPr marL="0" indent="0" algn="r" defTabSz="352043">
              <a:lnSpc>
                <a:spcPct val="120000"/>
              </a:lnSpc>
              <a:spcBef>
                <a:spcPts val="0"/>
              </a:spcBef>
              <a:buSzTx/>
              <a:buNone/>
              <a:defRPr sz="7700">
                <a:solidFill>
                  <a:srgbClr val="112357"/>
                </a:solidFill>
                <a:latin typeface="Brandon Grotesque Bold"/>
                <a:ea typeface="Brandon Grotesque Bold"/>
                <a:cs typeface="Brandon Grotesque Bold"/>
                <a:sym typeface="Brandon Grotesque Bold"/>
              </a:defRPr>
            </a:pPr>
            <a:r>
              <a:rPr i="1" dirty="0"/>
              <a:t>to teach others.</a:t>
            </a:r>
            <a:r>
              <a:rPr dirty="0"/>
              <a:t>”</a:t>
            </a:r>
          </a:p>
          <a:p>
            <a:pPr marL="0" indent="0" algn="r" defTabSz="352043">
              <a:lnSpc>
                <a:spcPct val="120000"/>
              </a:lnSpc>
              <a:spcBef>
                <a:spcPts val="0"/>
              </a:spcBef>
              <a:buSzTx/>
              <a:buNone/>
              <a:defRPr sz="7700">
                <a:solidFill>
                  <a:srgbClr val="112357"/>
                </a:solidFill>
                <a:latin typeface="Brandon Grotesque Bold"/>
                <a:ea typeface="Brandon Grotesque Bold"/>
                <a:cs typeface="Brandon Grotesque Bold"/>
                <a:sym typeface="Brandon Grotesque Bold"/>
              </a:defRPr>
            </a:pPr>
            <a:r>
              <a:rPr dirty="0"/>
              <a:t>2 Timothy 2:2</a:t>
            </a:r>
          </a:p>
        </p:txBody>
      </p:sp>
      <p:pic>
        <p:nvPicPr>
          <p:cNvPr id="191" name="Image" descr="Image"/>
          <p:cNvPicPr>
            <a:picLocks noChangeAspect="1"/>
          </p:cNvPicPr>
          <p:nvPr/>
        </p:nvPicPr>
        <p:blipFill>
          <a:blip r:embed="rId2"/>
          <a:stretch>
            <a:fillRect/>
          </a:stretch>
        </p:blipFill>
        <p:spPr>
          <a:xfrm>
            <a:off x="12187717" y="12566"/>
            <a:ext cx="23180305" cy="136908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1000" fill="hold"/>
                                        <p:tgtEl>
                                          <p:spTgt spid="191"/>
                                        </p:tgtEl>
                                        <p:attrNameLst>
                                          <p:attrName>ppt_w</p:attrName>
                                        </p:attrNameLst>
                                      </p:cBhvr>
                                      <p:tavLst>
                                        <p:tav tm="0">
                                          <p:val>
                                            <p:fltVal val="0"/>
                                          </p:val>
                                        </p:tav>
                                        <p:tav tm="100000">
                                          <p:val>
                                            <p:strVal val="#ppt_w"/>
                                          </p:val>
                                        </p:tav>
                                      </p:tavLst>
                                    </p:anim>
                                    <p:anim calcmode="lin" valueType="num">
                                      <p:cBhvr>
                                        <p:cTn id="8" dur="1000" fill="hold"/>
                                        <p:tgtEl>
                                          <p:spTgt spid="19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grpId="2" nodeType="afterEffect">
                                  <p:stCondLst>
                                    <p:cond delay="1000"/>
                                  </p:stCondLst>
                                  <p:iterate>
                                    <p:tmAbs val="0"/>
                                  </p:iterate>
                                  <p:childTnLst>
                                    <p:set>
                                      <p:cBhvr>
                                        <p:cTn id="11" fill="hold"/>
                                        <p:tgtEl>
                                          <p:spTgt spid="190"/>
                                        </p:tgtEl>
                                        <p:attrNameLst>
                                          <p:attrName>style.visibility</p:attrName>
                                        </p:attrNameLst>
                                      </p:cBhvr>
                                      <p:to>
                                        <p:strVal val="visible"/>
                                      </p:to>
                                    </p:set>
                                    <p:anim calcmode="lin" valueType="num">
                                      <p:cBhvr>
                                        <p:cTn id="12" dur="1000" fill="hold"/>
                                        <p:tgtEl>
                                          <p:spTgt spid="190"/>
                                        </p:tgtEl>
                                        <p:attrNameLst>
                                          <p:attrName>ppt_x</p:attrName>
                                        </p:attrNameLst>
                                      </p:cBhvr>
                                      <p:tavLst>
                                        <p:tav tm="0">
                                          <p:val>
                                            <p:strVal val="0-#ppt_w/2"/>
                                          </p:val>
                                        </p:tav>
                                        <p:tav tm="100000">
                                          <p:val>
                                            <p:strVal val="#ppt_x"/>
                                          </p:val>
                                        </p:tav>
                                      </p:tavLst>
                                    </p:anim>
                                    <p:anim calcmode="lin" valueType="num">
                                      <p:cBhvr>
                                        <p:cTn id="13" dur="10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2" animBg="1" advAuto="0"/>
      <p:bldP spid="191"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Asking the Right Questions"/>
          <p:cNvSpPr txBox="1">
            <a:spLocks noGrp="1"/>
          </p:cNvSpPr>
          <p:nvPr>
            <p:ph type="title"/>
          </p:nvPr>
        </p:nvSpPr>
        <p:spPr>
          <a:xfrm>
            <a:off x="1005445" y="3687247"/>
            <a:ext cx="22373111" cy="1309376"/>
          </a:xfrm>
          <a:prstGeom prst="rect">
            <a:avLst/>
          </a:prstGeom>
        </p:spPr>
        <p:txBody>
          <a:bodyPr>
            <a:noAutofit/>
          </a:bodyPr>
          <a:lstStyle>
            <a:lvl1pPr marL="762000" indent="-762000">
              <a:spcBef>
                <a:spcPts val="4500"/>
              </a:spcBef>
              <a:buSzPct val="100000"/>
              <a:buChar char="•"/>
              <a:defRPr sz="6000" b="0" spc="0">
                <a:solidFill>
                  <a:srgbClr val="000000"/>
                </a:solidFill>
                <a:latin typeface="Brandon Grotesque Medium"/>
                <a:ea typeface="Brandon Grotesque Medium"/>
                <a:cs typeface="Brandon Grotesque Medium"/>
                <a:sym typeface="Brandon Grotesque Medium"/>
              </a:defRPr>
            </a:lvl1pPr>
          </a:lstStyle>
          <a:p>
            <a:r>
              <a:rPr dirty="0"/>
              <a:t>Asking the Right Questions</a:t>
            </a:r>
          </a:p>
        </p:txBody>
      </p:sp>
      <p:sp>
        <p:nvSpPr>
          <p:cNvPr id="194" name="Book Chapters"/>
          <p:cNvSpPr txBox="1"/>
          <p:nvPr/>
        </p:nvSpPr>
        <p:spPr>
          <a:xfrm>
            <a:off x="1049856" y="209413"/>
            <a:ext cx="12725965" cy="1665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825500">
              <a:defRPr sz="10000">
                <a:solidFill>
                  <a:srgbClr val="79A0C1"/>
                </a:solidFill>
                <a:latin typeface="Beyond Infinity"/>
                <a:ea typeface="Beyond Infinity"/>
                <a:cs typeface="Beyond Infinity"/>
                <a:sym typeface="Beyond Infinity"/>
              </a:defRPr>
            </a:lvl1pPr>
          </a:lstStyle>
          <a:p>
            <a:r>
              <a:t>Book Chapters</a:t>
            </a:r>
          </a:p>
        </p:txBody>
      </p:sp>
      <p:sp>
        <p:nvSpPr>
          <p:cNvPr id="195" name="Mentoring and Modeling Leadership Character"/>
          <p:cNvSpPr txBox="1"/>
          <p:nvPr/>
        </p:nvSpPr>
        <p:spPr>
          <a:xfrm>
            <a:off x="1026955" y="1423160"/>
            <a:ext cx="21976590" cy="1147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000" i="1">
                <a:solidFill>
                  <a:srgbClr val="FFFFFF"/>
                </a:solidFill>
                <a:latin typeface="Brandon Grotesque Light"/>
                <a:ea typeface="Brandon Grotesque Light"/>
                <a:cs typeface="Brandon Grotesque Light"/>
                <a:sym typeface="Brandon Grotesque Light"/>
              </a:defRPr>
            </a:lvl1pPr>
          </a:lstStyle>
          <a:p>
            <a:r>
              <a:t>Mentoring and Modeling Leadership Character</a:t>
            </a:r>
          </a:p>
        </p:txBody>
      </p:sp>
      <p:sp>
        <p:nvSpPr>
          <p:cNvPr id="196" name="Pursuing Character Formation"/>
          <p:cNvSpPr txBox="1"/>
          <p:nvPr/>
        </p:nvSpPr>
        <p:spPr>
          <a:xfrm>
            <a:off x="1005444" y="5131671"/>
            <a:ext cx="22373112"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Pursuing Character Formation</a:t>
            </a:r>
          </a:p>
        </p:txBody>
      </p:sp>
      <p:sp>
        <p:nvSpPr>
          <p:cNvPr id="197" name="Moving from Vision to Action to Results (in the midst of conflict)"/>
          <p:cNvSpPr txBox="1"/>
          <p:nvPr/>
        </p:nvSpPr>
        <p:spPr>
          <a:xfrm>
            <a:off x="1005444" y="7641242"/>
            <a:ext cx="22373112" cy="1309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Moving from Vision to Action to Results (in the midst of conflict)</a:t>
            </a:r>
          </a:p>
        </p:txBody>
      </p:sp>
      <p:sp>
        <p:nvSpPr>
          <p:cNvPr id="198" name="Mentoring and Modeling Leadership Character"/>
          <p:cNvSpPr txBox="1"/>
          <p:nvPr/>
        </p:nvSpPr>
        <p:spPr>
          <a:xfrm>
            <a:off x="1005444" y="6280910"/>
            <a:ext cx="22373112" cy="1309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Mentoring and Modeling Leadership Character</a:t>
            </a:r>
          </a:p>
        </p:txBody>
      </p:sp>
      <p:sp>
        <p:nvSpPr>
          <p:cNvPr id="199" name="Watching the Words We Speak"/>
          <p:cNvSpPr txBox="1"/>
          <p:nvPr/>
        </p:nvSpPr>
        <p:spPr>
          <a:xfrm>
            <a:off x="1005444" y="10361907"/>
            <a:ext cx="22373112"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Watching the Words We Speak</a:t>
            </a:r>
          </a:p>
        </p:txBody>
      </p:sp>
      <p:sp>
        <p:nvSpPr>
          <p:cNvPr id="200" name="Cultivating the Character Quality of Acceptance"/>
          <p:cNvSpPr txBox="1"/>
          <p:nvPr/>
        </p:nvSpPr>
        <p:spPr>
          <a:xfrm>
            <a:off x="1005445" y="9001574"/>
            <a:ext cx="22373111" cy="130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762000" indent="-762000" algn="l">
              <a:lnSpc>
                <a:spcPct val="80000"/>
              </a:lnSpc>
              <a:spcBef>
                <a:spcPts val="4500"/>
              </a:spcBef>
              <a:buSzPct val="100000"/>
              <a:buChar char="•"/>
              <a:defRPr sz="6000">
                <a:solidFill>
                  <a:srgbClr val="000000"/>
                </a:solidFill>
                <a:latin typeface="Brandon Grotesque Medium"/>
                <a:ea typeface="Brandon Grotesque Medium"/>
                <a:cs typeface="Brandon Grotesque Medium"/>
                <a:sym typeface="Brandon Grotesque Medium"/>
              </a:defRPr>
            </a:lvl1pPr>
          </a:lstStyle>
          <a:p>
            <a:r>
              <a:t>Cultivating the Character Quality of Acceptance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3"/>
                                        </p:tgtEl>
                                        <p:attrNameLst>
                                          <p:attrName>style.visibility</p:attrName>
                                        </p:attrNameLst>
                                      </p:cBhvr>
                                      <p:to>
                                        <p:strVal val="visible"/>
                                      </p:to>
                                    </p:set>
                                    <p:anim calcmode="lin" valueType="num">
                                      <p:cBhvr>
                                        <p:cTn id="7" dur="1000" fill="hold"/>
                                        <p:tgtEl>
                                          <p:spTgt spid="193"/>
                                        </p:tgtEl>
                                        <p:attrNameLst>
                                          <p:attrName>ppt_x</p:attrName>
                                        </p:attrNameLst>
                                      </p:cBhvr>
                                      <p:tavLst>
                                        <p:tav tm="0">
                                          <p:val>
                                            <p:strVal val="0-#ppt_w/2"/>
                                          </p:val>
                                        </p:tav>
                                        <p:tav tm="100000">
                                          <p:val>
                                            <p:strVal val="#ppt_x"/>
                                          </p:val>
                                        </p:tav>
                                      </p:tavLst>
                                    </p:anim>
                                    <p:anim calcmode="lin" valueType="num">
                                      <p:cBhvr>
                                        <p:cTn id="8"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96"/>
                                        </p:tgtEl>
                                        <p:attrNameLst>
                                          <p:attrName>style.visibility</p:attrName>
                                        </p:attrNameLst>
                                      </p:cBhvr>
                                      <p:to>
                                        <p:strVal val="visible"/>
                                      </p:to>
                                    </p:set>
                                    <p:anim calcmode="lin" valueType="num">
                                      <p:cBhvr>
                                        <p:cTn id="13" dur="1000" fill="hold"/>
                                        <p:tgtEl>
                                          <p:spTgt spid="196"/>
                                        </p:tgtEl>
                                        <p:attrNameLst>
                                          <p:attrName>ppt_x</p:attrName>
                                        </p:attrNameLst>
                                      </p:cBhvr>
                                      <p:tavLst>
                                        <p:tav tm="0">
                                          <p:val>
                                            <p:strVal val="0-#ppt_w/2"/>
                                          </p:val>
                                        </p:tav>
                                        <p:tav tm="100000">
                                          <p:val>
                                            <p:strVal val="#ppt_x"/>
                                          </p:val>
                                        </p:tav>
                                      </p:tavLst>
                                    </p:anim>
                                    <p:anim calcmode="lin" valueType="num">
                                      <p:cBhvr>
                                        <p:cTn id="14"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98"/>
                                        </p:tgtEl>
                                        <p:attrNameLst>
                                          <p:attrName>style.visibility</p:attrName>
                                        </p:attrNameLst>
                                      </p:cBhvr>
                                      <p:to>
                                        <p:strVal val="visible"/>
                                      </p:to>
                                    </p:set>
                                    <p:anim calcmode="lin" valueType="num">
                                      <p:cBhvr>
                                        <p:cTn id="19" dur="1000" fill="hold"/>
                                        <p:tgtEl>
                                          <p:spTgt spid="198"/>
                                        </p:tgtEl>
                                        <p:attrNameLst>
                                          <p:attrName>ppt_x</p:attrName>
                                        </p:attrNameLst>
                                      </p:cBhvr>
                                      <p:tavLst>
                                        <p:tav tm="0">
                                          <p:val>
                                            <p:strVal val="0-#ppt_w/2"/>
                                          </p:val>
                                        </p:tav>
                                        <p:tav tm="100000">
                                          <p:val>
                                            <p:strVal val="#ppt_x"/>
                                          </p:val>
                                        </p:tav>
                                      </p:tavLst>
                                    </p:anim>
                                    <p:anim calcmode="lin" valueType="num">
                                      <p:cBhvr>
                                        <p:cTn id="20" dur="1000" fill="hold"/>
                                        <p:tgtEl>
                                          <p:spTgt spid="1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97"/>
                                        </p:tgtEl>
                                        <p:attrNameLst>
                                          <p:attrName>style.visibility</p:attrName>
                                        </p:attrNameLst>
                                      </p:cBhvr>
                                      <p:to>
                                        <p:strVal val="visible"/>
                                      </p:to>
                                    </p:set>
                                    <p:anim calcmode="lin" valueType="num">
                                      <p:cBhvr>
                                        <p:cTn id="25" dur="1000" fill="hold"/>
                                        <p:tgtEl>
                                          <p:spTgt spid="197"/>
                                        </p:tgtEl>
                                        <p:attrNameLst>
                                          <p:attrName>ppt_x</p:attrName>
                                        </p:attrNameLst>
                                      </p:cBhvr>
                                      <p:tavLst>
                                        <p:tav tm="0">
                                          <p:val>
                                            <p:strVal val="0-#ppt_w/2"/>
                                          </p:val>
                                        </p:tav>
                                        <p:tav tm="100000">
                                          <p:val>
                                            <p:strVal val="#ppt_x"/>
                                          </p:val>
                                        </p:tav>
                                      </p:tavLst>
                                    </p:anim>
                                    <p:anim calcmode="lin" valueType="num">
                                      <p:cBhvr>
                                        <p:cTn id="26" dur="10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200"/>
                                        </p:tgtEl>
                                        <p:attrNameLst>
                                          <p:attrName>style.visibility</p:attrName>
                                        </p:attrNameLst>
                                      </p:cBhvr>
                                      <p:to>
                                        <p:strVal val="visible"/>
                                      </p:to>
                                    </p:set>
                                    <p:anim calcmode="lin" valueType="num">
                                      <p:cBhvr>
                                        <p:cTn id="31" dur="1000" fill="hold"/>
                                        <p:tgtEl>
                                          <p:spTgt spid="200"/>
                                        </p:tgtEl>
                                        <p:attrNameLst>
                                          <p:attrName>ppt_x</p:attrName>
                                        </p:attrNameLst>
                                      </p:cBhvr>
                                      <p:tavLst>
                                        <p:tav tm="0">
                                          <p:val>
                                            <p:strVal val="0-#ppt_w/2"/>
                                          </p:val>
                                        </p:tav>
                                        <p:tav tm="100000">
                                          <p:val>
                                            <p:strVal val="#ppt_x"/>
                                          </p:val>
                                        </p:tav>
                                      </p:tavLst>
                                    </p:anim>
                                    <p:anim calcmode="lin" valueType="num">
                                      <p:cBhvr>
                                        <p:cTn id="32" dur="1000" fill="hold"/>
                                        <p:tgtEl>
                                          <p:spTgt spid="20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199"/>
                                        </p:tgtEl>
                                        <p:attrNameLst>
                                          <p:attrName>style.visibility</p:attrName>
                                        </p:attrNameLst>
                                      </p:cBhvr>
                                      <p:to>
                                        <p:strVal val="visible"/>
                                      </p:to>
                                    </p:set>
                                    <p:anim calcmode="lin" valueType="num">
                                      <p:cBhvr>
                                        <p:cTn id="37" dur="1000" fill="hold"/>
                                        <p:tgtEl>
                                          <p:spTgt spid="199"/>
                                        </p:tgtEl>
                                        <p:attrNameLst>
                                          <p:attrName>ppt_x</p:attrName>
                                        </p:attrNameLst>
                                      </p:cBhvr>
                                      <p:tavLst>
                                        <p:tav tm="0">
                                          <p:val>
                                            <p:strVal val="0-#ppt_w/2"/>
                                          </p:val>
                                        </p:tav>
                                        <p:tav tm="100000">
                                          <p:val>
                                            <p:strVal val="#ppt_x"/>
                                          </p:val>
                                        </p:tav>
                                      </p:tavLst>
                                    </p:anim>
                                    <p:anim calcmode="lin" valueType="num">
                                      <p:cBhvr>
                                        <p:cTn id="38"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6" grpId="2" animBg="1" advAuto="0"/>
      <p:bldP spid="197" grpId="4" animBg="1" advAuto="0"/>
      <p:bldP spid="198" grpId="3" animBg="1" advAuto="0"/>
      <p:bldP spid="199" grpId="6" animBg="1" advAuto="0"/>
      <p:bldP spid="200" grpId="5" animBg="1" advAuto="0"/>
    </p:bldLst>
  </p:timing>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06953-BAFB-49FD-917D-CDF5B88D7174}"/>
</file>

<file path=customXml/itemProps2.xml><?xml version="1.0" encoding="utf-8"?>
<ds:datastoreItem xmlns:ds="http://schemas.openxmlformats.org/officeDocument/2006/customXml" ds:itemID="{7D13CF9B-47E8-41EB-9683-AA9CC17143FC}"/>
</file>

<file path=customXml/itemProps3.xml><?xml version="1.0" encoding="utf-8"?>
<ds:datastoreItem xmlns:ds="http://schemas.openxmlformats.org/officeDocument/2006/customXml" ds:itemID="{8F9A9000-EE67-4A95-A7D7-B37BBB031A2C}"/>
</file>

<file path=docProps/app.xml><?xml version="1.0" encoding="utf-8"?>
<Properties xmlns="http://schemas.openxmlformats.org/officeDocument/2006/extended-properties" xmlns:vt="http://schemas.openxmlformats.org/officeDocument/2006/docPropsVTypes">
  <TotalTime>1083</TotalTime>
  <Words>1912</Words>
  <Application>Microsoft Macintosh PowerPoint</Application>
  <PresentationFormat>Custom</PresentationFormat>
  <Paragraphs>180</Paragraphs>
  <Slides>37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Beyond Infinity</vt:lpstr>
      <vt:lpstr>Brandon Grotesque Black</vt:lpstr>
      <vt:lpstr>Brandon Grotesque Bold</vt:lpstr>
      <vt:lpstr>Brandon Grotesque Light</vt:lpstr>
      <vt:lpstr>Brandon Grotesque Medium</vt:lpstr>
      <vt:lpstr>Brandon Grotesque Regular</vt:lpstr>
      <vt:lpstr>Helvetica Neue</vt:lpstr>
      <vt:lpstr>Helvetica Neue Medium</vt:lpstr>
      <vt:lpstr>Times New Roman</vt:lpstr>
      <vt:lpstr>Trajan Pro</vt:lpstr>
      <vt:lpstr>30_BasicColor</vt:lpstr>
      <vt:lpstr>Character</vt:lpstr>
      <vt:lpstr>“How do I build up the trust of    the people with whom I work?”</vt:lpstr>
      <vt:lpstr>PowerPoint Presentation</vt:lpstr>
      <vt:lpstr>“…leading others begins with leading myself.”</vt:lpstr>
      <vt:lpstr>1. Consistency and Integrity;</vt:lpstr>
      <vt:lpstr>PowerPoint Presentation</vt:lpstr>
      <vt:lpstr>PowerPoint Presentation</vt:lpstr>
      <vt:lpstr>PowerPoint Presentation</vt:lpstr>
      <vt:lpstr>Asking the Right Questions</vt:lpstr>
      <vt:lpstr>PowerPoint Presentation</vt:lpstr>
      <vt:lpstr>PowerPoint Presentation</vt:lpstr>
      <vt:lpstr>PowerPoint Presentation</vt:lpstr>
      <vt:lpstr>For the students and faculty you lead, you can become leadership role models who exemplify, in word and deed, the very character qualities and values you most admire in others.</vt:lpstr>
      <vt:lpstr>The EVIDENCE of leading ... is in the qualitative growth of the led – as individuals and as team members.</vt:lpstr>
      <vt:lpstr>PowerPoint Presentation</vt:lpstr>
      <vt:lpstr>PowerPoint Presentation</vt:lpstr>
      <vt:lpstr>PowerPoint Presentation</vt:lpstr>
      <vt:lpstr>… is rooted in a Theological Vision;</vt:lpstr>
      <vt:lpstr>PowerPoint Presentation</vt:lpstr>
      <vt:lpstr>“Hospitality primarily means the  creation of free space – making room, in the midst of differences of thought              or behaviors that may exist.”  Christine Pohl, Making Room: Recovering Hospitality in Christian Tradition (1999)</vt:lpstr>
      <vt:lpstr>Fundamentally, it is a core attitude toward others.</vt:lpstr>
      <vt:lpstr>“The gift of Christian hospitality is the opportunity we provide for the colleague, co-worker, guest, stranger, family member or friend to find her or his own way. It enables us to consider an alternative way of thinking from those who may be very different from us. This gift to others invites them to contribute insights derived from these unique gifts and abilities, even in the context of differences of thought and behavior.”   E. LeBron Fairbanks (2021)</vt:lpstr>
      <vt:lpstr>PowerPoint Presentation</vt:lpstr>
      <vt:lpstr>“Acceptance is the ability to communicate value,  regard, worth, and respect to others.  It is the ability to make people feel significant,  honored, and esteemed.” Duane Elmer (2002) </vt:lpstr>
      <vt:lpstr>Acceptance of others, as defined, does not imply  acceptance of their ideas or behavior.</vt:lpstr>
      <vt:lpstr>“Leadership is known by the personalities it enriches,  not by those it dominates or captivates.”  Harold Reed (1982)     “Leading for change is not the same as exercise of power.” George McGregor Burns (1978)</vt:lpstr>
      <vt:lpstr>All Christians — even those who sometimes make life difficult — are called and gifted for the ministry of Christ.</vt:lpstr>
      <vt:lpstr>PowerPoint Presentation</vt:lpstr>
      <vt:lpstr>“Caring deeply” demands that we listen intently,  speak directly and caringly,  ask questions for the other person’s sake,  and not for our own. </vt:lpstr>
      <vt:lpstr>Good people often see things differently from the leader.</vt:lpstr>
      <vt:lpstr>Caring for others who differ with us is to love, respect, and honor them, as God loves them. </vt:lpstr>
      <vt:lpstr>PowerPoint Presentation</vt:lpstr>
      <vt:lpstr>Will this action strengthen me spiritually?</vt:lpstr>
      <vt:lpstr>Speak Gracefully. Watch the words I speak.</vt:lpstr>
      <vt:lpstr>For the students and faculty you lead,  you can become leadership role models who exemplify,  in word and deed,  the very character qualities and values  you most admire in others.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dc:title>
  <cp:lastModifiedBy>Fairbanks, E. Lebron</cp:lastModifiedBy>
  <cp:revision>21</cp:revision>
  <dcterms:modified xsi:type="dcterms:W3CDTF">2022-05-16T15:28:36Z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0x01010075E5293B856BD64CB1B87359681A7667</vt:lpwstr>
  </property>
</Properties>
</file>